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315" r:id="rId3"/>
    <p:sldId id="316" r:id="rId4"/>
    <p:sldId id="259" r:id="rId5"/>
    <p:sldId id="275" r:id="rId6"/>
    <p:sldId id="277" r:id="rId7"/>
    <p:sldId id="279" r:id="rId8"/>
    <p:sldId id="280" r:id="rId9"/>
    <p:sldId id="281" r:id="rId10"/>
    <p:sldId id="327" r:id="rId11"/>
    <p:sldId id="292" r:id="rId12"/>
    <p:sldId id="285" r:id="rId13"/>
    <p:sldId id="293" r:id="rId14"/>
    <p:sldId id="294" r:id="rId15"/>
    <p:sldId id="295" r:id="rId16"/>
    <p:sldId id="328" r:id="rId17"/>
    <p:sldId id="286" r:id="rId18"/>
    <p:sldId id="296" r:id="rId19"/>
    <p:sldId id="297" r:id="rId20"/>
    <p:sldId id="298" r:id="rId21"/>
    <p:sldId id="299" r:id="rId22"/>
    <p:sldId id="300" r:id="rId23"/>
    <p:sldId id="305" r:id="rId24"/>
    <p:sldId id="320" r:id="rId25"/>
    <p:sldId id="303" r:id="rId26"/>
    <p:sldId id="304" r:id="rId27"/>
    <p:sldId id="321" r:id="rId28"/>
    <p:sldId id="324" r:id="rId29"/>
    <p:sldId id="326" r:id="rId30"/>
    <p:sldId id="312" r:id="rId31"/>
    <p:sldId id="313" r:id="rId32"/>
    <p:sldId id="329" r:id="rId33"/>
    <p:sldId id="314" r:id="rId34"/>
    <p:sldId id="289" r:id="rId35"/>
    <p:sldId id="291" r:id="rId36"/>
    <p:sldId id="325" r:id="rId37"/>
    <p:sldId id="258"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94"/>
    <p:restoredTop sz="94648"/>
  </p:normalViewPr>
  <p:slideViewPr>
    <p:cSldViewPr snapToGrid="0" snapToObjects="1">
      <p:cViewPr varScale="1">
        <p:scale>
          <a:sx n="151" d="100"/>
          <a:sy n="151" d="100"/>
        </p:scale>
        <p:origin x="208" y="472"/>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836A96B9-B6B0-489D-B5F9-623D3834945C}"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0D16BB82-B0D4-415D-AC28-7BF10A3E5CD5}">
      <dgm:prSet/>
      <dgm:spPr/>
      <dgm:t>
        <a:bodyPr/>
        <a:lstStyle/>
        <a:p>
          <a:pPr>
            <a:defRPr cap="all"/>
          </a:pPr>
          <a:r>
            <a:rPr lang="en-US"/>
            <a:t>The separation between model, objective, parameters can be helpful for us to understand and customize ML models.</a:t>
          </a:r>
        </a:p>
      </dgm:t>
    </dgm:pt>
    <dgm:pt modelId="{7A61CA22-CFA1-45FF-BF97-D054CB9A8FE3}" type="parTrans" cxnId="{D00E776A-E8C3-48F8-971D-EEB5E2DF6DA0}">
      <dgm:prSet/>
      <dgm:spPr/>
      <dgm:t>
        <a:bodyPr/>
        <a:lstStyle/>
        <a:p>
          <a:endParaRPr lang="en-US"/>
        </a:p>
      </dgm:t>
    </dgm:pt>
    <dgm:pt modelId="{E61876E6-3ABD-4F9B-8ABB-2C722D331381}" type="sibTrans" cxnId="{D00E776A-E8C3-48F8-971D-EEB5E2DF6DA0}">
      <dgm:prSet/>
      <dgm:spPr/>
      <dgm:t>
        <a:bodyPr/>
        <a:lstStyle/>
        <a:p>
          <a:endParaRPr lang="en-US"/>
        </a:p>
      </dgm:t>
    </dgm:pt>
    <dgm:pt modelId="{1F1E611F-FAB8-4AC9-8354-0FAD6E1D733F}">
      <dgm:prSet/>
      <dgm:spPr/>
      <dgm:t>
        <a:bodyPr/>
        <a:lstStyle/>
        <a:p>
          <a:pPr>
            <a:defRPr cap="all"/>
          </a:pPr>
          <a:r>
            <a:rPr lang="en-US"/>
            <a:t>The VC dimension and bias-variance trade-off applies everywhere, including learning in functional space.</a:t>
          </a:r>
        </a:p>
      </dgm:t>
    </dgm:pt>
    <dgm:pt modelId="{FD7A597A-2DB7-4E46-AF7C-5F0A018032BE}" type="parTrans" cxnId="{5778E225-6DFC-4F9D-B663-8B01A528B732}">
      <dgm:prSet/>
      <dgm:spPr/>
      <dgm:t>
        <a:bodyPr/>
        <a:lstStyle/>
        <a:p>
          <a:endParaRPr lang="en-US"/>
        </a:p>
      </dgm:t>
    </dgm:pt>
    <dgm:pt modelId="{33BDB628-5086-401D-888C-F68F9C5F93F4}" type="sibTrans" cxnId="{5778E225-6DFC-4F9D-B663-8B01A528B732}">
      <dgm:prSet/>
      <dgm:spPr/>
      <dgm:t>
        <a:bodyPr/>
        <a:lstStyle/>
        <a:p>
          <a:endParaRPr lang="en-US"/>
        </a:p>
      </dgm:t>
    </dgm:pt>
    <dgm:pt modelId="{72EDBA9D-800B-4534-A37E-43FBA27E45AF}">
      <dgm:prSet/>
      <dgm:spPr/>
      <dgm:t>
        <a:bodyPr/>
        <a:lstStyle/>
        <a:p>
          <a:pPr>
            <a:defRPr cap="all"/>
          </a:pPr>
          <a:r>
            <a:rPr lang="en-US"/>
            <a:t>We can be formal about what we learn and how we learn. Clear understanding of theory can be used to guide cleaner engineering implementation.</a:t>
          </a:r>
        </a:p>
      </dgm:t>
    </dgm:pt>
    <dgm:pt modelId="{0102759F-5B08-4CFC-BE7A-DE7739A20FF8}" type="parTrans" cxnId="{7C33EE67-086D-4DD1-9CC5-06B889134CEC}">
      <dgm:prSet/>
      <dgm:spPr/>
      <dgm:t>
        <a:bodyPr/>
        <a:lstStyle/>
        <a:p>
          <a:endParaRPr lang="en-US"/>
        </a:p>
      </dgm:t>
    </dgm:pt>
    <dgm:pt modelId="{371E1652-8F1F-4C60-A14A-C1180DB3F457}" type="sibTrans" cxnId="{7C33EE67-086D-4DD1-9CC5-06B889134CEC}">
      <dgm:prSet/>
      <dgm:spPr/>
      <dgm:t>
        <a:bodyPr/>
        <a:lstStyle/>
        <a:p>
          <a:endParaRPr lang="en-US"/>
        </a:p>
      </dgm:t>
    </dgm:pt>
    <dgm:pt modelId="{0B240BC4-33B8-4C88-A086-E57537FE83E7}" type="pres">
      <dgm:prSet presAssocID="{836A96B9-B6B0-489D-B5F9-623D3834945C}" presName="root" presStyleCnt="0">
        <dgm:presLayoutVars>
          <dgm:dir/>
          <dgm:resizeHandles val="exact"/>
        </dgm:presLayoutVars>
      </dgm:prSet>
      <dgm:spPr/>
    </dgm:pt>
    <dgm:pt modelId="{1C7A8F9E-92E0-4D48-939A-CDE249110F00}" type="pres">
      <dgm:prSet presAssocID="{0D16BB82-B0D4-415D-AC28-7BF10A3E5CD5}" presName="compNode" presStyleCnt="0"/>
      <dgm:spPr/>
    </dgm:pt>
    <dgm:pt modelId="{A44C06B6-E631-40DA-AC12-5DFDABACA89F}" type="pres">
      <dgm:prSet presAssocID="{0D16BB82-B0D4-415D-AC28-7BF10A3E5CD5}" presName="iconBgRect" presStyleLbl="bgShp" presStyleIdx="0" presStyleCnt="3"/>
      <dgm:spPr>
        <a:prstGeom prst="round2DiagRect">
          <a:avLst>
            <a:gd name="adj1" fmla="val 29727"/>
            <a:gd name="adj2" fmla="val 0"/>
          </a:avLst>
        </a:prstGeom>
      </dgm:spPr>
    </dgm:pt>
    <dgm:pt modelId="{5E4FFCF4-A520-4429-B6B9-775707086FD3}" type="pres">
      <dgm:prSet presAssocID="{0D16BB82-B0D4-415D-AC28-7BF10A3E5CD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ze"/>
        </a:ext>
      </dgm:extLst>
    </dgm:pt>
    <dgm:pt modelId="{8C017A64-213D-417A-B593-50F07948A6BD}" type="pres">
      <dgm:prSet presAssocID="{0D16BB82-B0D4-415D-AC28-7BF10A3E5CD5}" presName="spaceRect" presStyleCnt="0"/>
      <dgm:spPr/>
    </dgm:pt>
    <dgm:pt modelId="{9C0EE1BB-18D0-4BCF-AF0F-6F42ED8BEB4C}" type="pres">
      <dgm:prSet presAssocID="{0D16BB82-B0D4-415D-AC28-7BF10A3E5CD5}" presName="textRect" presStyleLbl="revTx" presStyleIdx="0" presStyleCnt="3">
        <dgm:presLayoutVars>
          <dgm:chMax val="1"/>
          <dgm:chPref val="1"/>
        </dgm:presLayoutVars>
      </dgm:prSet>
      <dgm:spPr/>
    </dgm:pt>
    <dgm:pt modelId="{92BE1D78-68B0-40A3-92DE-8EB052AF4F20}" type="pres">
      <dgm:prSet presAssocID="{E61876E6-3ABD-4F9B-8ABB-2C722D331381}" presName="sibTrans" presStyleCnt="0"/>
      <dgm:spPr/>
    </dgm:pt>
    <dgm:pt modelId="{1A232706-3263-453C-883E-F186707351D3}" type="pres">
      <dgm:prSet presAssocID="{1F1E611F-FAB8-4AC9-8354-0FAD6E1D733F}" presName="compNode" presStyleCnt="0"/>
      <dgm:spPr/>
    </dgm:pt>
    <dgm:pt modelId="{890B7813-88FE-4ADA-ADC3-D40947C3ED1D}" type="pres">
      <dgm:prSet presAssocID="{1F1E611F-FAB8-4AC9-8354-0FAD6E1D733F}" presName="iconBgRect" presStyleLbl="bgShp" presStyleIdx="1" presStyleCnt="3"/>
      <dgm:spPr>
        <a:prstGeom prst="round2DiagRect">
          <a:avLst>
            <a:gd name="adj1" fmla="val 29727"/>
            <a:gd name="adj2" fmla="val 0"/>
          </a:avLst>
        </a:prstGeom>
      </dgm:spPr>
    </dgm:pt>
    <dgm:pt modelId="{DA96D49E-ED27-43DA-8186-568FFF82A864}" type="pres">
      <dgm:prSet presAssocID="{1F1E611F-FAB8-4AC9-8354-0FAD6E1D733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E006447E-2399-4C7E-8BFE-4FF9D4CBC3AE}" type="pres">
      <dgm:prSet presAssocID="{1F1E611F-FAB8-4AC9-8354-0FAD6E1D733F}" presName="spaceRect" presStyleCnt="0"/>
      <dgm:spPr/>
    </dgm:pt>
    <dgm:pt modelId="{FAC81285-74E8-4799-9959-5B174CCC49BB}" type="pres">
      <dgm:prSet presAssocID="{1F1E611F-FAB8-4AC9-8354-0FAD6E1D733F}" presName="textRect" presStyleLbl="revTx" presStyleIdx="1" presStyleCnt="3">
        <dgm:presLayoutVars>
          <dgm:chMax val="1"/>
          <dgm:chPref val="1"/>
        </dgm:presLayoutVars>
      </dgm:prSet>
      <dgm:spPr/>
    </dgm:pt>
    <dgm:pt modelId="{9596E785-260C-4A18-BDE7-A6EC40AEC7BB}" type="pres">
      <dgm:prSet presAssocID="{33BDB628-5086-401D-888C-F68F9C5F93F4}" presName="sibTrans" presStyleCnt="0"/>
      <dgm:spPr/>
    </dgm:pt>
    <dgm:pt modelId="{29154A42-6645-4545-975F-8C45345ACAB4}" type="pres">
      <dgm:prSet presAssocID="{72EDBA9D-800B-4534-A37E-43FBA27E45AF}" presName="compNode" presStyleCnt="0"/>
      <dgm:spPr/>
    </dgm:pt>
    <dgm:pt modelId="{DFF3D228-1485-4A38-89A8-9748A5D72EF1}" type="pres">
      <dgm:prSet presAssocID="{72EDBA9D-800B-4534-A37E-43FBA27E45AF}" presName="iconBgRect" presStyleLbl="bgShp" presStyleIdx="2" presStyleCnt="3"/>
      <dgm:spPr>
        <a:prstGeom prst="round2DiagRect">
          <a:avLst>
            <a:gd name="adj1" fmla="val 29727"/>
            <a:gd name="adj2" fmla="val 0"/>
          </a:avLst>
        </a:prstGeom>
      </dgm:spPr>
    </dgm:pt>
    <dgm:pt modelId="{0C73FAC4-5B70-466C-8206-589E96414599}" type="pres">
      <dgm:prSet presAssocID="{72EDBA9D-800B-4534-A37E-43FBA27E45A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 Bulb and Gear"/>
        </a:ext>
      </dgm:extLst>
    </dgm:pt>
    <dgm:pt modelId="{3807FC84-E517-44A0-812C-24D5710022AD}" type="pres">
      <dgm:prSet presAssocID="{72EDBA9D-800B-4534-A37E-43FBA27E45AF}" presName="spaceRect" presStyleCnt="0"/>
      <dgm:spPr/>
    </dgm:pt>
    <dgm:pt modelId="{2F40DE1D-C344-4C1B-982C-9F36F99DD733}" type="pres">
      <dgm:prSet presAssocID="{72EDBA9D-800B-4534-A37E-43FBA27E45AF}" presName="textRect" presStyleLbl="revTx" presStyleIdx="2" presStyleCnt="3">
        <dgm:presLayoutVars>
          <dgm:chMax val="1"/>
          <dgm:chPref val="1"/>
        </dgm:presLayoutVars>
      </dgm:prSet>
      <dgm:spPr/>
    </dgm:pt>
  </dgm:ptLst>
  <dgm:cxnLst>
    <dgm:cxn modelId="{5778E225-6DFC-4F9D-B663-8B01A528B732}" srcId="{836A96B9-B6B0-489D-B5F9-623D3834945C}" destId="{1F1E611F-FAB8-4AC9-8354-0FAD6E1D733F}" srcOrd="1" destOrd="0" parTransId="{FD7A597A-2DB7-4E46-AF7C-5F0A018032BE}" sibTransId="{33BDB628-5086-401D-888C-F68F9C5F93F4}"/>
    <dgm:cxn modelId="{4FD7D938-99B9-431E-99FD-70CE825A4534}" type="presOf" srcId="{72EDBA9D-800B-4534-A37E-43FBA27E45AF}" destId="{2F40DE1D-C344-4C1B-982C-9F36F99DD733}" srcOrd="0" destOrd="0" presId="urn:microsoft.com/office/officeart/2018/5/layout/IconLeafLabelList"/>
    <dgm:cxn modelId="{7C33EE67-086D-4DD1-9CC5-06B889134CEC}" srcId="{836A96B9-B6B0-489D-B5F9-623D3834945C}" destId="{72EDBA9D-800B-4534-A37E-43FBA27E45AF}" srcOrd="2" destOrd="0" parTransId="{0102759F-5B08-4CFC-BE7A-DE7739A20FF8}" sibTransId="{371E1652-8F1F-4C60-A14A-C1180DB3F457}"/>
    <dgm:cxn modelId="{D00E776A-E8C3-48F8-971D-EEB5E2DF6DA0}" srcId="{836A96B9-B6B0-489D-B5F9-623D3834945C}" destId="{0D16BB82-B0D4-415D-AC28-7BF10A3E5CD5}" srcOrd="0" destOrd="0" parTransId="{7A61CA22-CFA1-45FF-BF97-D054CB9A8FE3}" sibTransId="{E61876E6-3ABD-4F9B-8ABB-2C722D331381}"/>
    <dgm:cxn modelId="{AAEB0E71-9275-40A8-8859-BC91887629F8}" type="presOf" srcId="{0D16BB82-B0D4-415D-AC28-7BF10A3E5CD5}" destId="{9C0EE1BB-18D0-4BCF-AF0F-6F42ED8BEB4C}" srcOrd="0" destOrd="0" presId="urn:microsoft.com/office/officeart/2018/5/layout/IconLeafLabelList"/>
    <dgm:cxn modelId="{81724981-FBA7-46A8-A1CB-87297C1CB49F}" type="presOf" srcId="{836A96B9-B6B0-489D-B5F9-623D3834945C}" destId="{0B240BC4-33B8-4C88-A086-E57537FE83E7}" srcOrd="0" destOrd="0" presId="urn:microsoft.com/office/officeart/2018/5/layout/IconLeafLabelList"/>
    <dgm:cxn modelId="{B2CF6181-70E8-4BFF-BCA3-2700EACFB765}" type="presOf" srcId="{1F1E611F-FAB8-4AC9-8354-0FAD6E1D733F}" destId="{FAC81285-74E8-4799-9959-5B174CCC49BB}" srcOrd="0" destOrd="0" presId="urn:microsoft.com/office/officeart/2018/5/layout/IconLeafLabelList"/>
    <dgm:cxn modelId="{B159540A-199F-4103-8520-DC96D5066682}" type="presParOf" srcId="{0B240BC4-33B8-4C88-A086-E57537FE83E7}" destId="{1C7A8F9E-92E0-4D48-939A-CDE249110F00}" srcOrd="0" destOrd="0" presId="urn:microsoft.com/office/officeart/2018/5/layout/IconLeafLabelList"/>
    <dgm:cxn modelId="{4686B48B-DEC7-4DE8-82E5-81EDB2549BDF}" type="presParOf" srcId="{1C7A8F9E-92E0-4D48-939A-CDE249110F00}" destId="{A44C06B6-E631-40DA-AC12-5DFDABACA89F}" srcOrd="0" destOrd="0" presId="urn:microsoft.com/office/officeart/2018/5/layout/IconLeafLabelList"/>
    <dgm:cxn modelId="{B5515890-0C25-4B74-BFF3-CC93FE9937E3}" type="presParOf" srcId="{1C7A8F9E-92E0-4D48-939A-CDE249110F00}" destId="{5E4FFCF4-A520-4429-B6B9-775707086FD3}" srcOrd="1" destOrd="0" presId="urn:microsoft.com/office/officeart/2018/5/layout/IconLeafLabelList"/>
    <dgm:cxn modelId="{5F50B07A-B852-4448-AF3F-E46ADC645A2B}" type="presParOf" srcId="{1C7A8F9E-92E0-4D48-939A-CDE249110F00}" destId="{8C017A64-213D-417A-B593-50F07948A6BD}" srcOrd="2" destOrd="0" presId="urn:microsoft.com/office/officeart/2018/5/layout/IconLeafLabelList"/>
    <dgm:cxn modelId="{21A1B70C-5B95-4377-8543-9DEF99DF529E}" type="presParOf" srcId="{1C7A8F9E-92E0-4D48-939A-CDE249110F00}" destId="{9C0EE1BB-18D0-4BCF-AF0F-6F42ED8BEB4C}" srcOrd="3" destOrd="0" presId="urn:microsoft.com/office/officeart/2018/5/layout/IconLeafLabelList"/>
    <dgm:cxn modelId="{0C35F93D-8BA8-4C51-A2CF-5A70AA2A6C0D}" type="presParOf" srcId="{0B240BC4-33B8-4C88-A086-E57537FE83E7}" destId="{92BE1D78-68B0-40A3-92DE-8EB052AF4F20}" srcOrd="1" destOrd="0" presId="urn:microsoft.com/office/officeart/2018/5/layout/IconLeafLabelList"/>
    <dgm:cxn modelId="{0563D191-7C2D-4B86-ADA9-0BED011B1184}" type="presParOf" srcId="{0B240BC4-33B8-4C88-A086-E57537FE83E7}" destId="{1A232706-3263-453C-883E-F186707351D3}" srcOrd="2" destOrd="0" presId="urn:microsoft.com/office/officeart/2018/5/layout/IconLeafLabelList"/>
    <dgm:cxn modelId="{5937078A-69AE-4DF4-AFDD-1E654EC12C34}" type="presParOf" srcId="{1A232706-3263-453C-883E-F186707351D3}" destId="{890B7813-88FE-4ADA-ADC3-D40947C3ED1D}" srcOrd="0" destOrd="0" presId="urn:microsoft.com/office/officeart/2018/5/layout/IconLeafLabelList"/>
    <dgm:cxn modelId="{35BA77A7-035D-4165-90FD-0678B3A89D86}" type="presParOf" srcId="{1A232706-3263-453C-883E-F186707351D3}" destId="{DA96D49E-ED27-43DA-8186-568FFF82A864}" srcOrd="1" destOrd="0" presId="urn:microsoft.com/office/officeart/2018/5/layout/IconLeafLabelList"/>
    <dgm:cxn modelId="{AF1C45B5-DE27-4ECF-B56E-8C1FDBD10FCA}" type="presParOf" srcId="{1A232706-3263-453C-883E-F186707351D3}" destId="{E006447E-2399-4C7E-8BFE-4FF9D4CBC3AE}" srcOrd="2" destOrd="0" presId="urn:microsoft.com/office/officeart/2018/5/layout/IconLeafLabelList"/>
    <dgm:cxn modelId="{99EF9520-6200-4DE5-8BEA-B7F1913AA222}" type="presParOf" srcId="{1A232706-3263-453C-883E-F186707351D3}" destId="{FAC81285-74E8-4799-9959-5B174CCC49BB}" srcOrd="3" destOrd="0" presId="urn:microsoft.com/office/officeart/2018/5/layout/IconLeafLabelList"/>
    <dgm:cxn modelId="{A852327B-5130-44EF-B44E-3F732BAD2C67}" type="presParOf" srcId="{0B240BC4-33B8-4C88-A086-E57537FE83E7}" destId="{9596E785-260C-4A18-BDE7-A6EC40AEC7BB}" srcOrd="3" destOrd="0" presId="urn:microsoft.com/office/officeart/2018/5/layout/IconLeafLabelList"/>
    <dgm:cxn modelId="{70FCA968-0174-4979-AA8C-C3CD82093ADC}" type="presParOf" srcId="{0B240BC4-33B8-4C88-A086-E57537FE83E7}" destId="{29154A42-6645-4545-975F-8C45345ACAB4}" srcOrd="4" destOrd="0" presId="urn:microsoft.com/office/officeart/2018/5/layout/IconLeafLabelList"/>
    <dgm:cxn modelId="{B9E34699-3034-4D7E-9129-CCA25C5A1E9A}" type="presParOf" srcId="{29154A42-6645-4545-975F-8C45345ACAB4}" destId="{DFF3D228-1485-4A38-89A8-9748A5D72EF1}" srcOrd="0" destOrd="0" presId="urn:microsoft.com/office/officeart/2018/5/layout/IconLeafLabelList"/>
    <dgm:cxn modelId="{FA656EA6-2142-499B-AB53-60C1D1C8BD41}" type="presParOf" srcId="{29154A42-6645-4545-975F-8C45345ACAB4}" destId="{0C73FAC4-5B70-466C-8206-589E96414599}" srcOrd="1" destOrd="0" presId="urn:microsoft.com/office/officeart/2018/5/layout/IconLeafLabelList"/>
    <dgm:cxn modelId="{DAAEE38A-C9E7-4748-B8AB-F7DA89F50538}" type="presParOf" srcId="{29154A42-6645-4545-975F-8C45345ACAB4}" destId="{3807FC84-E517-44A0-812C-24D5710022AD}" srcOrd="2" destOrd="0" presId="urn:microsoft.com/office/officeart/2018/5/layout/IconLeafLabelList"/>
    <dgm:cxn modelId="{2725B670-AB7B-483B-8B2A-F2C4CB3AAF40}" type="presParOf" srcId="{29154A42-6645-4545-975F-8C45345ACAB4}" destId="{2F40DE1D-C344-4C1B-982C-9F36F99DD733}"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4C06B6-E631-40DA-AC12-5DFDABACA89F}">
      <dsp:nvSpPr>
        <dsp:cNvPr id="0" name=""/>
        <dsp:cNvSpPr/>
      </dsp:nvSpPr>
      <dsp:spPr>
        <a:xfrm>
          <a:off x="679050" y="578168"/>
          <a:ext cx="1887187" cy="1887187"/>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4FFCF4-A520-4429-B6B9-775707086FD3}">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0EE1BB-18D0-4BCF-AF0F-6F42ED8BEB4C}">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The separation between model, objective, parameters can be helpful for us to understand and customize ML models.</a:t>
          </a:r>
        </a:p>
      </dsp:txBody>
      <dsp:txXfrm>
        <a:off x="75768" y="3053169"/>
        <a:ext cx="3093750" cy="720000"/>
      </dsp:txXfrm>
    </dsp:sp>
    <dsp:sp modelId="{890B7813-88FE-4ADA-ADC3-D40947C3ED1D}">
      <dsp:nvSpPr>
        <dsp:cNvPr id="0" name=""/>
        <dsp:cNvSpPr/>
      </dsp:nvSpPr>
      <dsp:spPr>
        <a:xfrm>
          <a:off x="4314206" y="578168"/>
          <a:ext cx="1887187" cy="1887187"/>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96D49E-ED27-43DA-8186-568FFF82A864}">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C81285-74E8-4799-9959-5B174CCC49BB}">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The VC dimension and bias-variance trade-off applies everywhere, including learning in functional space.</a:t>
          </a:r>
        </a:p>
      </dsp:txBody>
      <dsp:txXfrm>
        <a:off x="3710925" y="3053169"/>
        <a:ext cx="3093750" cy="720000"/>
      </dsp:txXfrm>
    </dsp:sp>
    <dsp:sp modelId="{DFF3D228-1485-4A38-89A8-9748A5D72EF1}">
      <dsp:nvSpPr>
        <dsp:cNvPr id="0" name=""/>
        <dsp:cNvSpPr/>
      </dsp:nvSpPr>
      <dsp:spPr>
        <a:xfrm>
          <a:off x="7949362" y="578168"/>
          <a:ext cx="1887187" cy="1887187"/>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73FAC4-5B70-466C-8206-589E96414599}">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40DE1D-C344-4C1B-982C-9F36F99DD733}">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We can be formal about what we learn and how we learn. Clear understanding of theory can be used to guide cleaner engineering implementation.</a:t>
          </a:r>
        </a:p>
      </dsp:txBody>
      <dsp:txXfrm>
        <a:off x="7346081" y="3053169"/>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68C680-B476-AF4A-84AA-0F83D4B775F3}" type="datetimeFigureOut">
              <a:rPr lang="en-US" smtClean="0"/>
              <a:t>10/29/21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1C1ADE-5881-FD4C-9D6D-D9D221A6C8F5}" type="slidenum">
              <a:rPr lang="en-US" smtClean="0"/>
              <a:t>‹#›</a:t>
            </a:fld>
            <a:endParaRPr lang="en-US" dirty="0"/>
          </a:p>
        </p:txBody>
      </p:sp>
    </p:spTree>
    <p:extLst>
      <p:ext uri="{BB962C8B-B14F-4D97-AF65-F5344CB8AC3E}">
        <p14:creationId xmlns:p14="http://schemas.microsoft.com/office/powerpoint/2010/main" val="1468000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Define objective (loss, regularization), and optimize it!!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01C1ADE-5881-FD4C-9D6D-D9D221A6C8F5}" type="slidenum">
              <a:rPr lang="en-US" smtClean="0"/>
              <a:t>7</a:t>
            </a:fld>
            <a:endParaRPr lang="en-US" dirty="0"/>
          </a:p>
        </p:txBody>
      </p:sp>
    </p:spTree>
    <p:extLst>
      <p:ext uri="{BB962C8B-B14F-4D97-AF65-F5344CB8AC3E}">
        <p14:creationId xmlns:p14="http://schemas.microsoft.com/office/powerpoint/2010/main" val="249926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exact greedy algorithm is shown in Alg. 1. It is computationally demanding to enumerate all the possible splits for continuous features. In order to do so efficiently, the algorithm must first sort the data according to feature values and visit the data in sorted order to accumulate the gradient statistics for the structure score in Eq (7). </a:t>
            </a:r>
            <a:endParaRPr lang="en-US" dirty="0"/>
          </a:p>
          <a:p>
            <a:endParaRPr lang="en-US" dirty="0"/>
          </a:p>
        </p:txBody>
      </p:sp>
      <p:sp>
        <p:nvSpPr>
          <p:cNvPr id="4" name="Slide Number Placeholder 3"/>
          <p:cNvSpPr>
            <a:spLocks noGrp="1"/>
          </p:cNvSpPr>
          <p:nvPr>
            <p:ph type="sldNum" sz="quarter" idx="10"/>
          </p:nvPr>
        </p:nvSpPr>
        <p:spPr/>
        <p:txBody>
          <a:bodyPr/>
          <a:lstStyle/>
          <a:p>
            <a:fld id="{801C1ADE-5881-FD4C-9D6D-D9D221A6C8F5}" type="slidenum">
              <a:rPr lang="en-US" smtClean="0"/>
              <a:t>27</a:t>
            </a:fld>
            <a:endParaRPr lang="en-US" dirty="0"/>
          </a:p>
        </p:txBody>
      </p:sp>
    </p:spTree>
    <p:extLst>
      <p:ext uri="{BB962C8B-B14F-4D97-AF65-F5344CB8AC3E}">
        <p14:creationId xmlns:p14="http://schemas.microsoft.com/office/powerpoint/2010/main" val="18090215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1C1ADE-5881-FD4C-9D6D-D9D221A6C8F5}" type="slidenum">
              <a:rPr lang="en-US" smtClean="0"/>
              <a:t>29</a:t>
            </a:fld>
            <a:endParaRPr lang="en-US" dirty="0"/>
          </a:p>
        </p:txBody>
      </p:sp>
    </p:spTree>
    <p:extLst>
      <p:ext uri="{BB962C8B-B14F-4D97-AF65-F5344CB8AC3E}">
        <p14:creationId xmlns:p14="http://schemas.microsoft.com/office/powerpoint/2010/main" val="1727563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Normally you will not really tune this parameters, apart from max_depth (and potentially learning_rate, but with so many others to tune I suggest to settle for sensible value). You can modify them, e.g. learning rate, if you think it makes sense, but you would rather not use hyperopt / sklearn grid search to find the optimal values here.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01C1ADE-5881-FD4C-9D6D-D9D221A6C8F5}" type="slidenum">
              <a:rPr lang="en-US" smtClean="0"/>
              <a:t>33</a:t>
            </a:fld>
            <a:endParaRPr lang="en-US" dirty="0"/>
          </a:p>
        </p:txBody>
      </p:sp>
    </p:spTree>
    <p:extLst>
      <p:ext uri="{BB962C8B-B14F-4D97-AF65-F5344CB8AC3E}">
        <p14:creationId xmlns:p14="http://schemas.microsoft.com/office/powerpoint/2010/main" val="1407351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CEE604C-7FBE-BF45-A759-3DDFEF4BD32D}" type="datetimeFigureOut">
              <a:rPr lang="en-US" smtClean="0"/>
              <a:t>10/29/21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28FA1DA-D722-794E-8CE8-4AE7F0431933}" type="slidenum">
              <a:rPr lang="en-US" smtClean="0"/>
              <a:t>‹#›</a:t>
            </a:fld>
            <a:endParaRPr lang="en-US" dirty="0"/>
          </a:p>
        </p:txBody>
      </p:sp>
    </p:spTree>
    <p:extLst>
      <p:ext uri="{BB962C8B-B14F-4D97-AF65-F5344CB8AC3E}">
        <p14:creationId xmlns:p14="http://schemas.microsoft.com/office/powerpoint/2010/main" val="8763276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EE604C-7FBE-BF45-A759-3DDFEF4BD32D}" type="datetimeFigureOut">
              <a:rPr lang="en-US" smtClean="0"/>
              <a:t>10/29/21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28FA1DA-D722-794E-8CE8-4AE7F0431933}" type="slidenum">
              <a:rPr lang="en-US" smtClean="0"/>
              <a:t>‹#›</a:t>
            </a:fld>
            <a:endParaRPr lang="en-US" dirty="0"/>
          </a:p>
        </p:txBody>
      </p:sp>
    </p:spTree>
    <p:extLst>
      <p:ext uri="{BB962C8B-B14F-4D97-AF65-F5344CB8AC3E}">
        <p14:creationId xmlns:p14="http://schemas.microsoft.com/office/powerpoint/2010/main" val="2368240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EE604C-7FBE-BF45-A759-3DDFEF4BD32D}" type="datetimeFigureOut">
              <a:rPr lang="en-US" smtClean="0"/>
              <a:t>10/29/21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28FA1DA-D722-794E-8CE8-4AE7F0431933}" type="slidenum">
              <a:rPr lang="en-US" smtClean="0"/>
              <a:t>‹#›</a:t>
            </a:fld>
            <a:endParaRPr lang="en-US" dirty="0"/>
          </a:p>
        </p:txBody>
      </p:sp>
    </p:spTree>
    <p:extLst>
      <p:ext uri="{BB962C8B-B14F-4D97-AF65-F5344CB8AC3E}">
        <p14:creationId xmlns:p14="http://schemas.microsoft.com/office/powerpoint/2010/main" val="1015232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EE604C-7FBE-BF45-A759-3DDFEF4BD32D}" type="datetimeFigureOut">
              <a:rPr lang="en-US" smtClean="0"/>
              <a:t>10/29/21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28FA1DA-D722-794E-8CE8-4AE7F0431933}" type="slidenum">
              <a:rPr lang="en-US" smtClean="0"/>
              <a:t>‹#›</a:t>
            </a:fld>
            <a:endParaRPr lang="en-US" dirty="0"/>
          </a:p>
        </p:txBody>
      </p:sp>
    </p:spTree>
    <p:extLst>
      <p:ext uri="{BB962C8B-B14F-4D97-AF65-F5344CB8AC3E}">
        <p14:creationId xmlns:p14="http://schemas.microsoft.com/office/powerpoint/2010/main" val="2092237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EE604C-7FBE-BF45-A759-3DDFEF4BD32D}" type="datetimeFigureOut">
              <a:rPr lang="en-US" smtClean="0"/>
              <a:t>10/29/21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28FA1DA-D722-794E-8CE8-4AE7F0431933}" type="slidenum">
              <a:rPr lang="en-US" smtClean="0"/>
              <a:t>‹#›</a:t>
            </a:fld>
            <a:endParaRPr lang="en-US" dirty="0"/>
          </a:p>
        </p:txBody>
      </p:sp>
    </p:spTree>
    <p:extLst>
      <p:ext uri="{BB962C8B-B14F-4D97-AF65-F5344CB8AC3E}">
        <p14:creationId xmlns:p14="http://schemas.microsoft.com/office/powerpoint/2010/main" val="555819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CEE604C-7FBE-BF45-A759-3DDFEF4BD32D}" type="datetimeFigureOut">
              <a:rPr lang="en-US" smtClean="0"/>
              <a:t>10/29/21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28FA1DA-D722-794E-8CE8-4AE7F0431933}" type="slidenum">
              <a:rPr lang="en-US" smtClean="0"/>
              <a:t>‹#›</a:t>
            </a:fld>
            <a:endParaRPr lang="en-US" dirty="0"/>
          </a:p>
        </p:txBody>
      </p:sp>
    </p:spTree>
    <p:extLst>
      <p:ext uri="{BB962C8B-B14F-4D97-AF65-F5344CB8AC3E}">
        <p14:creationId xmlns:p14="http://schemas.microsoft.com/office/powerpoint/2010/main" val="103060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CEE604C-7FBE-BF45-A759-3DDFEF4BD32D}" type="datetimeFigureOut">
              <a:rPr lang="en-US" smtClean="0"/>
              <a:t>10/29/21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28FA1DA-D722-794E-8CE8-4AE7F0431933}" type="slidenum">
              <a:rPr lang="en-US" smtClean="0"/>
              <a:t>‹#›</a:t>
            </a:fld>
            <a:endParaRPr lang="en-US" dirty="0"/>
          </a:p>
        </p:txBody>
      </p:sp>
    </p:spTree>
    <p:extLst>
      <p:ext uri="{BB962C8B-B14F-4D97-AF65-F5344CB8AC3E}">
        <p14:creationId xmlns:p14="http://schemas.microsoft.com/office/powerpoint/2010/main" val="1262003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CEE604C-7FBE-BF45-A759-3DDFEF4BD32D}" type="datetimeFigureOut">
              <a:rPr lang="en-US" smtClean="0"/>
              <a:t>10/29/21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28FA1DA-D722-794E-8CE8-4AE7F0431933}" type="slidenum">
              <a:rPr lang="en-US" smtClean="0"/>
              <a:t>‹#›</a:t>
            </a:fld>
            <a:endParaRPr lang="en-US" dirty="0"/>
          </a:p>
        </p:txBody>
      </p:sp>
    </p:spTree>
    <p:extLst>
      <p:ext uri="{BB962C8B-B14F-4D97-AF65-F5344CB8AC3E}">
        <p14:creationId xmlns:p14="http://schemas.microsoft.com/office/powerpoint/2010/main" val="1951923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EE604C-7FBE-BF45-A759-3DDFEF4BD32D}" type="datetimeFigureOut">
              <a:rPr lang="en-US" smtClean="0"/>
              <a:t>10/29/21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28FA1DA-D722-794E-8CE8-4AE7F0431933}" type="slidenum">
              <a:rPr lang="en-US" smtClean="0"/>
              <a:t>‹#›</a:t>
            </a:fld>
            <a:endParaRPr lang="en-US" dirty="0"/>
          </a:p>
        </p:txBody>
      </p:sp>
    </p:spTree>
    <p:extLst>
      <p:ext uri="{BB962C8B-B14F-4D97-AF65-F5344CB8AC3E}">
        <p14:creationId xmlns:p14="http://schemas.microsoft.com/office/powerpoint/2010/main" val="1017938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EE604C-7FBE-BF45-A759-3DDFEF4BD32D}" type="datetimeFigureOut">
              <a:rPr lang="en-US" smtClean="0"/>
              <a:t>10/29/21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28FA1DA-D722-794E-8CE8-4AE7F0431933}" type="slidenum">
              <a:rPr lang="en-US" smtClean="0"/>
              <a:t>‹#›</a:t>
            </a:fld>
            <a:endParaRPr lang="en-US" dirty="0"/>
          </a:p>
        </p:txBody>
      </p:sp>
    </p:spTree>
    <p:extLst>
      <p:ext uri="{BB962C8B-B14F-4D97-AF65-F5344CB8AC3E}">
        <p14:creationId xmlns:p14="http://schemas.microsoft.com/office/powerpoint/2010/main" val="1637166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EE604C-7FBE-BF45-A759-3DDFEF4BD32D}" type="datetimeFigureOut">
              <a:rPr lang="en-US" smtClean="0"/>
              <a:t>10/29/21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28FA1DA-D722-794E-8CE8-4AE7F0431933}" type="slidenum">
              <a:rPr lang="en-US" smtClean="0"/>
              <a:t>‹#›</a:t>
            </a:fld>
            <a:endParaRPr lang="en-US" dirty="0"/>
          </a:p>
        </p:txBody>
      </p:sp>
    </p:spTree>
    <p:extLst>
      <p:ext uri="{BB962C8B-B14F-4D97-AF65-F5344CB8AC3E}">
        <p14:creationId xmlns:p14="http://schemas.microsoft.com/office/powerpoint/2010/main" val="156152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EE604C-7FBE-BF45-A759-3DDFEF4BD32D}" type="datetimeFigureOut">
              <a:rPr lang="en-US" smtClean="0"/>
              <a:t>10/29/21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8FA1DA-D722-794E-8CE8-4AE7F0431933}" type="slidenum">
              <a:rPr lang="en-US" smtClean="0"/>
              <a:t>‹#›</a:t>
            </a:fld>
            <a:endParaRPr lang="en-US" dirty="0"/>
          </a:p>
        </p:txBody>
      </p:sp>
    </p:spTree>
    <p:extLst>
      <p:ext uri="{BB962C8B-B14F-4D97-AF65-F5344CB8AC3E}">
        <p14:creationId xmlns:p14="http://schemas.microsoft.com/office/powerpoint/2010/main" val="12247579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xgboost.readthedocs.io/en/latest/index.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phere of mesh and nodes">
            <a:extLst>
              <a:ext uri="{FF2B5EF4-FFF2-40B4-BE49-F238E27FC236}">
                <a16:creationId xmlns:a16="http://schemas.microsoft.com/office/drawing/2014/main" id="{73AF32B1-DDA9-4DEF-BC41-A01FA71807A9}"/>
              </a:ext>
            </a:extLst>
          </p:cNvPr>
          <p:cNvPicPr>
            <a:picLocks noChangeAspect="1"/>
          </p:cNvPicPr>
          <p:nvPr/>
        </p:nvPicPr>
        <p:blipFill rotWithShape="1">
          <a:blip r:embed="rId2"/>
          <a:srcRect t="2677" b="22323"/>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XGBoost Explained</a:t>
            </a:r>
            <a:br>
              <a:rPr lang="en-US" sz="5200">
                <a:solidFill>
                  <a:srgbClr val="FFFFFF"/>
                </a:solidFill>
              </a:rPr>
            </a:br>
            <a:r>
              <a:rPr lang="en-US" sz="5200">
                <a:solidFill>
                  <a:srgbClr val="FFFFFF"/>
                </a:solidFill>
              </a:rPr>
              <a:t>(eXtreme Gradient Boosting)</a:t>
            </a:r>
          </a:p>
        </p:txBody>
      </p:sp>
      <p:sp>
        <p:nvSpPr>
          <p:cNvPr id="3" name="Subtitle 2"/>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US" sz="2200">
              <a:solidFill>
                <a:srgbClr val="FFFFFF"/>
              </a:solidFill>
            </a:endParaRPr>
          </a:p>
          <a:p>
            <a:r>
              <a:rPr lang="en-US" sz="2200">
                <a:solidFill>
                  <a:srgbClr val="FFFFFF"/>
                </a:solidFill>
              </a:rPr>
              <a:t>Dr. Risman Adnan Mattotorang</a:t>
            </a:r>
          </a:p>
          <a:p>
            <a:r>
              <a:rPr lang="en-US" sz="2200">
                <a:solidFill>
                  <a:srgbClr val="FFFFFF"/>
                </a:solidFill>
              </a:rPr>
              <a:t>Telkom University </a:t>
            </a:r>
          </a:p>
        </p:txBody>
      </p:sp>
    </p:spTree>
    <p:extLst>
      <p:ext uri="{BB962C8B-B14F-4D97-AF65-F5344CB8AC3E}">
        <p14:creationId xmlns:p14="http://schemas.microsoft.com/office/powerpoint/2010/main" val="9958951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548640"/>
            <a:ext cx="3600860" cy="5431536"/>
          </a:xfrm>
        </p:spPr>
        <p:txBody>
          <a:bodyPr>
            <a:normAutofit/>
          </a:bodyPr>
          <a:lstStyle/>
          <a:p>
            <a:r>
              <a:rPr lang="en-US" sz="5400"/>
              <a:t>Key Concepts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126418" y="552091"/>
            <a:ext cx="6224335" cy="5431536"/>
          </a:xfrm>
        </p:spPr>
        <p:txBody>
          <a:bodyPr anchor="ctr">
            <a:normAutofit/>
          </a:bodyPr>
          <a:lstStyle/>
          <a:p>
            <a:pPr marL="514350" indent="-514350">
              <a:buFont typeface="+mj-lt"/>
              <a:buAutoNum type="arabicPeriod"/>
            </a:pPr>
            <a:r>
              <a:rPr lang="en-US" sz="2200" b="1" dirty="0"/>
              <a:t>Supervised Learning</a:t>
            </a:r>
          </a:p>
          <a:p>
            <a:pPr lvl="1">
              <a:buFont typeface="Wingdings" charset="2"/>
              <a:buChar char="§"/>
            </a:pPr>
            <a:r>
              <a:rPr lang="en-US" sz="2200" dirty="0"/>
              <a:t>Separation of Model, Parameters, Objective Function, Regularization</a:t>
            </a:r>
          </a:p>
          <a:p>
            <a:pPr lvl="1">
              <a:buFont typeface="Wingdings" charset="2"/>
              <a:buChar char="§"/>
            </a:pPr>
            <a:r>
              <a:rPr lang="en-US" sz="2200" dirty="0"/>
              <a:t>Generalization Trade Off (VC Dimension and Bias-Variance)</a:t>
            </a:r>
          </a:p>
          <a:p>
            <a:pPr marL="514350" indent="-514350">
              <a:buFont typeface="+mj-lt"/>
              <a:buAutoNum type="arabicPeriod"/>
            </a:pPr>
            <a:r>
              <a:rPr lang="en-US" sz="2200" b="1" dirty="0"/>
              <a:t>Decision Tree and CART Ensemble Model </a:t>
            </a:r>
          </a:p>
          <a:p>
            <a:pPr marL="514350" indent="-514350">
              <a:buFont typeface="+mj-lt"/>
              <a:buAutoNum type="arabicPeriod"/>
            </a:pPr>
            <a:r>
              <a:rPr lang="en-US" sz="2200" b="1" dirty="0"/>
              <a:t>Gradient Boosting Algorithm </a:t>
            </a:r>
          </a:p>
          <a:p>
            <a:pPr lvl="1">
              <a:buFont typeface="Wingdings" charset="2"/>
              <a:buChar char="§"/>
            </a:pPr>
            <a:r>
              <a:rPr lang="en-US" sz="2200" dirty="0"/>
              <a:t>Exact Greedy Algorithm </a:t>
            </a:r>
          </a:p>
          <a:p>
            <a:pPr lvl="1">
              <a:buFont typeface="Wingdings" charset="2"/>
              <a:buChar char="§"/>
            </a:pPr>
            <a:r>
              <a:rPr lang="en-US" sz="2200" dirty="0"/>
              <a:t>Sparsity-Aware Split Finding </a:t>
            </a:r>
          </a:p>
          <a:p>
            <a:pPr lvl="1">
              <a:buFont typeface="Wingdings" charset="2"/>
              <a:buChar char="§"/>
            </a:pPr>
            <a:r>
              <a:rPr lang="en-US" sz="2200" dirty="0"/>
              <a:t>Pruning and Regularization</a:t>
            </a:r>
          </a:p>
          <a:p>
            <a:pPr marL="514350" indent="-514350">
              <a:buFont typeface="+mj-lt"/>
              <a:buAutoNum type="arabicPeriod"/>
            </a:pPr>
            <a:r>
              <a:rPr lang="en-US" sz="2200" b="1" dirty="0"/>
              <a:t>Summary</a:t>
            </a:r>
          </a:p>
        </p:txBody>
      </p:sp>
    </p:spTree>
    <p:extLst>
      <p:ext uri="{BB962C8B-B14F-4D97-AF65-F5344CB8AC3E}">
        <p14:creationId xmlns:p14="http://schemas.microsoft.com/office/powerpoint/2010/main" val="3788574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a:t>
            </a:r>
          </a:p>
        </p:txBody>
      </p:sp>
      <p:grpSp>
        <p:nvGrpSpPr>
          <p:cNvPr id="7" name="Group 6"/>
          <p:cNvGrpSpPr/>
          <p:nvPr/>
        </p:nvGrpSpPr>
        <p:grpSpPr>
          <a:xfrm>
            <a:off x="1991871" y="1690688"/>
            <a:ext cx="8208258" cy="4552170"/>
            <a:chOff x="2256386" y="1654115"/>
            <a:chExt cx="7748588" cy="4151637"/>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6386" y="2297113"/>
              <a:ext cx="7748588" cy="3508639"/>
            </a:xfrm>
            <a:prstGeom prst="rect">
              <a:avLst/>
            </a:prstGeom>
          </p:spPr>
        </p:pic>
        <p:sp>
          <p:nvSpPr>
            <p:cNvPr id="5" name="TextBox 4"/>
            <p:cNvSpPr txBox="1"/>
            <p:nvPr/>
          </p:nvSpPr>
          <p:spPr>
            <a:xfrm>
              <a:off x="2271719" y="1690688"/>
              <a:ext cx="2281907" cy="400110"/>
            </a:xfrm>
            <a:prstGeom prst="rect">
              <a:avLst/>
            </a:prstGeom>
            <a:noFill/>
          </p:spPr>
          <p:txBody>
            <a:bodyPr wrap="none" rtlCol="0">
              <a:spAutoFit/>
            </a:bodyPr>
            <a:lstStyle/>
            <a:p>
              <a:r>
                <a:rPr lang="en-US" sz="2000" b="1" dirty="0">
                  <a:solidFill>
                    <a:srgbClr val="0070C0"/>
                  </a:solidFill>
                </a:rPr>
                <a:t>Input:</a:t>
              </a:r>
              <a:r>
                <a:rPr lang="en-US" sz="2000" dirty="0"/>
                <a:t> BMI, Age, Sex</a:t>
              </a:r>
            </a:p>
          </p:txBody>
        </p:sp>
        <p:sp>
          <p:nvSpPr>
            <p:cNvPr id="6" name="TextBox 5"/>
            <p:cNvSpPr txBox="1"/>
            <p:nvPr/>
          </p:nvSpPr>
          <p:spPr>
            <a:xfrm>
              <a:off x="6724646" y="1654115"/>
              <a:ext cx="2551661" cy="400110"/>
            </a:xfrm>
            <a:prstGeom prst="rect">
              <a:avLst/>
            </a:prstGeom>
            <a:noFill/>
          </p:spPr>
          <p:txBody>
            <a:bodyPr wrap="none" rtlCol="0">
              <a:spAutoFit/>
            </a:bodyPr>
            <a:lstStyle/>
            <a:p>
              <a:r>
                <a:rPr lang="en-US" sz="2000" b="1" dirty="0">
                  <a:solidFill>
                    <a:srgbClr val="0070C0"/>
                  </a:solidFill>
                </a:rPr>
                <a:t>Output:</a:t>
              </a:r>
              <a:r>
                <a:rPr lang="en-US" sz="2000" dirty="0"/>
                <a:t> Has Diabetes?</a:t>
              </a:r>
            </a:p>
          </p:txBody>
        </p:sp>
      </p:grpSp>
    </p:spTree>
    <p:extLst>
      <p:ext uri="{BB962C8B-B14F-4D97-AF65-F5344CB8AC3E}">
        <p14:creationId xmlns:p14="http://schemas.microsoft.com/office/powerpoint/2010/main" val="2120242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8441" y="2790817"/>
            <a:ext cx="6762750" cy="2654197"/>
          </a:xfrm>
          <a:prstGeom prst="rect">
            <a:avLst/>
          </a:prstGeom>
        </p:spPr>
      </p:pic>
      <p:sp>
        <p:nvSpPr>
          <p:cNvPr id="2" name="Title 1"/>
          <p:cNvSpPr>
            <a:spLocks noGrp="1"/>
          </p:cNvSpPr>
          <p:nvPr>
            <p:ph type="title"/>
          </p:nvPr>
        </p:nvSpPr>
        <p:spPr/>
        <p:txBody>
          <a:bodyPr/>
          <a:lstStyle/>
          <a:p>
            <a:r>
              <a:rPr lang="en-US" dirty="0"/>
              <a:t>CART</a:t>
            </a:r>
          </a:p>
        </p:txBody>
      </p:sp>
      <p:sp>
        <p:nvSpPr>
          <p:cNvPr id="3" name="Content Placeholder 2"/>
          <p:cNvSpPr>
            <a:spLocks noGrp="1"/>
          </p:cNvSpPr>
          <p:nvPr>
            <p:ph idx="1"/>
          </p:nvPr>
        </p:nvSpPr>
        <p:spPr>
          <a:xfrm>
            <a:off x="838200" y="1711321"/>
            <a:ext cx="10515600" cy="4351338"/>
          </a:xfrm>
        </p:spPr>
        <p:txBody>
          <a:bodyPr>
            <a:normAutofit fontScale="92500" lnSpcReduction="10000"/>
          </a:bodyPr>
          <a:lstStyle/>
          <a:p>
            <a:pPr>
              <a:buFont typeface="Wingdings" charset="2"/>
              <a:buChar char="§"/>
            </a:pPr>
            <a:r>
              <a:rPr lang="en-US" sz="2400" b="1" dirty="0">
                <a:solidFill>
                  <a:srgbClr val="0070C0"/>
                </a:solidFill>
              </a:rPr>
              <a:t>CART = Classification and Regression Tree</a:t>
            </a:r>
          </a:p>
          <a:p>
            <a:pPr lvl="1">
              <a:buFont typeface="Wingdings" charset="2"/>
              <a:buChar char="§"/>
            </a:pPr>
            <a:r>
              <a:rPr lang="en-US" sz="2000" dirty="0"/>
              <a:t>Decision rules same as decision tree</a:t>
            </a:r>
          </a:p>
          <a:p>
            <a:pPr lvl="1">
              <a:buFont typeface="Wingdings" charset="2"/>
              <a:buChar char="§"/>
            </a:pPr>
            <a:endParaRPr lang="en-US" sz="2000" dirty="0"/>
          </a:p>
          <a:p>
            <a:pPr lvl="1">
              <a:buFont typeface="Wingdings" charset="2"/>
              <a:buChar char="§"/>
            </a:pPr>
            <a:endParaRPr lang="en-US" sz="2000" dirty="0"/>
          </a:p>
          <a:p>
            <a:pPr lvl="1">
              <a:buFont typeface="Wingdings" charset="2"/>
              <a:buChar char="§"/>
            </a:pPr>
            <a:endParaRPr lang="en-US" sz="2000" dirty="0"/>
          </a:p>
          <a:p>
            <a:pPr lvl="1">
              <a:buFont typeface="Wingdings" charset="2"/>
              <a:buChar char="§"/>
            </a:pPr>
            <a:endParaRPr lang="en-US" sz="2000" dirty="0"/>
          </a:p>
          <a:p>
            <a:pPr lvl="1">
              <a:buFont typeface="Wingdings" charset="2"/>
              <a:buChar char="§"/>
            </a:pPr>
            <a:endParaRPr lang="en-US" sz="2000" dirty="0"/>
          </a:p>
          <a:p>
            <a:pPr lvl="1">
              <a:buFont typeface="Wingdings" charset="2"/>
              <a:buChar char="§"/>
            </a:pPr>
            <a:endParaRPr lang="en-US" sz="2000" dirty="0"/>
          </a:p>
          <a:p>
            <a:pPr lvl="1">
              <a:buFont typeface="Wingdings" charset="2"/>
              <a:buChar char="§"/>
            </a:pPr>
            <a:endParaRPr lang="en-US" sz="2000" dirty="0"/>
          </a:p>
          <a:p>
            <a:pPr lvl="1">
              <a:buFont typeface="Wingdings" charset="2"/>
              <a:buChar char="§"/>
            </a:pPr>
            <a:endParaRPr lang="en-US" sz="2000" dirty="0"/>
          </a:p>
          <a:p>
            <a:pPr lvl="1">
              <a:buFont typeface="Wingdings" charset="2"/>
              <a:buChar char="§"/>
            </a:pPr>
            <a:endParaRPr lang="en-US" sz="2000" dirty="0"/>
          </a:p>
          <a:p>
            <a:pPr lvl="1">
              <a:buFont typeface="Wingdings" charset="2"/>
              <a:buChar char="§"/>
            </a:pPr>
            <a:endParaRPr lang="en-US" sz="2000" dirty="0"/>
          </a:p>
          <a:p>
            <a:pPr lvl="1">
              <a:buFont typeface="Wingdings" charset="2"/>
              <a:buChar char="§"/>
            </a:pPr>
            <a:r>
              <a:rPr lang="en-US" sz="2000" dirty="0"/>
              <a:t>Contains one score in each leaf value.</a:t>
            </a:r>
          </a:p>
          <a:p>
            <a:pPr lvl="1">
              <a:buFont typeface="Wingdings" charset="2"/>
              <a:buChar char="§"/>
            </a:pPr>
            <a:r>
              <a:rPr lang="en-US" sz="2000" b="1" dirty="0">
                <a:solidFill>
                  <a:srgbClr val="C00000"/>
                </a:solidFill>
              </a:rPr>
              <a:t>Think</a:t>
            </a:r>
            <a:r>
              <a:rPr lang="en-US" sz="2000" dirty="0"/>
              <a:t>: A function that maps the attributes to the score. </a:t>
            </a:r>
          </a:p>
          <a:p>
            <a:pPr lvl="1">
              <a:buFont typeface="Wingdings" charset="2"/>
              <a:buChar char="§"/>
            </a:pPr>
            <a:endParaRPr lang="en-US" sz="2000" dirty="0"/>
          </a:p>
        </p:txBody>
      </p:sp>
      <p:sp>
        <p:nvSpPr>
          <p:cNvPr id="5" name="TextBox 4"/>
          <p:cNvSpPr txBox="1"/>
          <p:nvPr/>
        </p:nvSpPr>
        <p:spPr>
          <a:xfrm>
            <a:off x="2776695" y="2409757"/>
            <a:ext cx="1875898" cy="338554"/>
          </a:xfrm>
          <a:prstGeom prst="rect">
            <a:avLst/>
          </a:prstGeom>
          <a:noFill/>
        </p:spPr>
        <p:txBody>
          <a:bodyPr wrap="none" rtlCol="0">
            <a:spAutoFit/>
          </a:bodyPr>
          <a:lstStyle/>
          <a:p>
            <a:r>
              <a:rPr lang="en-US" sz="1600" b="1" dirty="0">
                <a:solidFill>
                  <a:srgbClr val="0070C0"/>
                </a:solidFill>
              </a:rPr>
              <a:t>Input:</a:t>
            </a:r>
            <a:r>
              <a:rPr lang="en-US" sz="1600" dirty="0">
                <a:solidFill>
                  <a:srgbClr val="0070C0"/>
                </a:solidFill>
              </a:rPr>
              <a:t> </a:t>
            </a:r>
            <a:r>
              <a:rPr lang="en-US" sz="1600" dirty="0"/>
              <a:t>BMI, Age, Sex</a:t>
            </a:r>
          </a:p>
        </p:txBody>
      </p:sp>
      <p:sp>
        <p:nvSpPr>
          <p:cNvPr id="6" name="TextBox 5"/>
          <p:cNvSpPr txBox="1"/>
          <p:nvPr/>
        </p:nvSpPr>
        <p:spPr>
          <a:xfrm>
            <a:off x="6591088" y="2409757"/>
            <a:ext cx="2076338" cy="338554"/>
          </a:xfrm>
          <a:prstGeom prst="rect">
            <a:avLst/>
          </a:prstGeom>
          <a:noFill/>
        </p:spPr>
        <p:txBody>
          <a:bodyPr wrap="none" rtlCol="0">
            <a:spAutoFit/>
          </a:bodyPr>
          <a:lstStyle/>
          <a:p>
            <a:r>
              <a:rPr lang="en-US" sz="1600" b="1" dirty="0">
                <a:solidFill>
                  <a:srgbClr val="0070C0"/>
                </a:solidFill>
              </a:rPr>
              <a:t>Output:</a:t>
            </a:r>
            <a:r>
              <a:rPr lang="en-US" sz="1600" dirty="0"/>
              <a:t> Has Diabetes?</a:t>
            </a:r>
          </a:p>
        </p:txBody>
      </p:sp>
    </p:spTree>
    <p:extLst>
      <p:ext uri="{BB962C8B-B14F-4D97-AF65-F5344CB8AC3E}">
        <p14:creationId xmlns:p14="http://schemas.microsoft.com/office/powerpoint/2010/main" val="1716204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570" y="2027415"/>
            <a:ext cx="6286502" cy="3087999"/>
          </a:xfrm>
          <a:prstGeom prst="rect">
            <a:avLst/>
          </a:prstGeom>
        </p:spPr>
      </p:pic>
      <p:sp>
        <p:nvSpPr>
          <p:cNvPr id="2" name="Title 1"/>
          <p:cNvSpPr>
            <a:spLocks noGrp="1"/>
          </p:cNvSpPr>
          <p:nvPr>
            <p:ph type="title"/>
          </p:nvPr>
        </p:nvSpPr>
        <p:spPr/>
        <p:txBody>
          <a:bodyPr/>
          <a:lstStyle/>
          <a:p>
            <a:r>
              <a:rPr lang="en-US" dirty="0"/>
              <a:t>CART Ensemble Model</a:t>
            </a:r>
          </a:p>
        </p:txBody>
      </p:sp>
      <p:sp>
        <p:nvSpPr>
          <p:cNvPr id="3" name="Content Placeholder 2"/>
          <p:cNvSpPr>
            <a:spLocks noGrp="1"/>
          </p:cNvSpPr>
          <p:nvPr>
            <p:ph idx="1"/>
          </p:nvPr>
        </p:nvSpPr>
        <p:spPr>
          <a:xfrm>
            <a:off x="838201" y="1597022"/>
            <a:ext cx="10359187" cy="4351338"/>
          </a:xfrm>
        </p:spPr>
        <p:txBody>
          <a:bodyPr>
            <a:noAutofit/>
          </a:bodyPr>
          <a:lstStyle/>
          <a:p>
            <a:pPr marL="0" indent="0">
              <a:buNone/>
            </a:pPr>
            <a:r>
              <a:rPr lang="en-US" sz="2000" b="1" dirty="0">
                <a:solidFill>
                  <a:srgbClr val="0070C0"/>
                </a:solidFill>
              </a:rPr>
              <a:t>Input:</a:t>
            </a:r>
            <a:r>
              <a:rPr lang="en-US" sz="2000" dirty="0"/>
              <a:t> age, gender, occupation..         </a:t>
            </a:r>
            <a:r>
              <a:rPr lang="en-US" sz="2000" b="1" dirty="0">
                <a:solidFill>
                  <a:srgbClr val="0070C0"/>
                </a:solidFill>
              </a:rPr>
              <a:t>Output:</a:t>
            </a:r>
            <a:r>
              <a:rPr lang="en-US" sz="2000" dirty="0"/>
              <a:t> Like Minecraft?</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b="1" dirty="0">
                <a:solidFill>
                  <a:srgbClr val="0070C0"/>
                </a:solidFill>
              </a:rPr>
              <a:t>Ensemble:</a:t>
            </a:r>
            <a:r>
              <a:rPr lang="en-US" sz="2000" dirty="0"/>
              <a:t> Use multiple models to get better performance. </a:t>
            </a:r>
            <a:r>
              <a:rPr lang="en-US" sz="2000" u="sng" dirty="0"/>
              <a:t>Expand Hypothesis Set.</a:t>
            </a:r>
            <a:r>
              <a:rPr lang="en-US" sz="2000" dirty="0"/>
              <a:t> </a:t>
            </a:r>
          </a:p>
          <a:p>
            <a:pPr marL="0" indent="0">
              <a:buNone/>
            </a:pPr>
            <a:r>
              <a:rPr lang="en-US" sz="2000" b="1" dirty="0">
                <a:solidFill>
                  <a:srgbClr val="0070C0"/>
                </a:solidFill>
              </a:rPr>
              <a:t>Example:</a:t>
            </a:r>
            <a:r>
              <a:rPr lang="en-US" sz="2000" dirty="0"/>
              <a:t>  Bagging and Boosting (Such as XGBoost)</a:t>
            </a:r>
          </a:p>
          <a:p>
            <a:pPr marL="0" indent="0">
              <a:buNone/>
            </a:pPr>
            <a:endParaRPr lang="en-US" sz="2000" dirty="0"/>
          </a:p>
        </p:txBody>
      </p:sp>
      <p:sp>
        <p:nvSpPr>
          <p:cNvPr id="6" name="Content Placeholder 2"/>
          <p:cNvSpPr txBox="1">
            <a:spLocks/>
          </p:cNvSpPr>
          <p:nvPr/>
        </p:nvSpPr>
        <p:spPr>
          <a:xfrm>
            <a:off x="7507705" y="2411416"/>
            <a:ext cx="4684295" cy="23199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b="1" dirty="0">
                <a:solidFill>
                  <a:srgbClr val="0070C0"/>
                </a:solidFill>
              </a:rPr>
              <a:t>Benefits of Ensemble</a:t>
            </a:r>
          </a:p>
          <a:p>
            <a:pPr>
              <a:buFont typeface="Courier New" charset="0"/>
              <a:buChar char="o"/>
            </a:pPr>
            <a:r>
              <a:rPr lang="en-US" sz="1800" dirty="0"/>
              <a:t>Widely used GBM, Random Forest, etc.</a:t>
            </a:r>
          </a:p>
          <a:p>
            <a:pPr>
              <a:buFont typeface="Courier New" charset="0"/>
              <a:buChar char="o"/>
            </a:pPr>
            <a:r>
              <a:rPr lang="en-US" sz="1800" dirty="0"/>
              <a:t>Invariant to scaling of input.</a:t>
            </a:r>
          </a:p>
          <a:p>
            <a:pPr>
              <a:buFont typeface="Courier New" charset="0"/>
              <a:buChar char="o"/>
            </a:pPr>
            <a:r>
              <a:rPr lang="en-US" sz="1800" dirty="0"/>
              <a:t>Don</a:t>
            </a:r>
            <a:r>
              <a:rPr lang="mr-IN" sz="1800" dirty="0"/>
              <a:t>’</a:t>
            </a:r>
            <a:r>
              <a:rPr lang="en-US" sz="1800" dirty="0"/>
              <a:t>t need features normalization</a:t>
            </a:r>
          </a:p>
          <a:p>
            <a:pPr>
              <a:buFont typeface="Courier New" charset="0"/>
              <a:buChar char="o"/>
            </a:pPr>
            <a:r>
              <a:rPr lang="en-US" sz="1800" dirty="0"/>
              <a:t>Learn higher order interaction of features</a:t>
            </a:r>
          </a:p>
          <a:p>
            <a:pPr>
              <a:buFont typeface="Courier New" charset="0"/>
              <a:buChar char="o"/>
            </a:pPr>
            <a:r>
              <a:rPr lang="en-US" sz="1800" dirty="0"/>
              <a:t>Scalable and are used in industry</a:t>
            </a:r>
          </a:p>
        </p:txBody>
      </p:sp>
    </p:spTree>
    <p:extLst>
      <p:ext uri="{BB962C8B-B14F-4D97-AF65-F5344CB8AC3E}">
        <p14:creationId xmlns:p14="http://schemas.microsoft.com/office/powerpoint/2010/main" val="8634863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 Function Formulation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buFont typeface="Wingdings" charset="2"/>
                  <a:buChar char="§"/>
                </a:pPr>
                <a:r>
                  <a:rPr lang="en-US" sz="2000" b="1" dirty="0">
                    <a:solidFill>
                      <a:srgbClr val="0070C0"/>
                    </a:solidFill>
                  </a:rPr>
                  <a:t>Model:</a:t>
                </a:r>
                <a:r>
                  <a:rPr lang="en-US" sz="2000" b="1" dirty="0"/>
                  <a:t> </a:t>
                </a:r>
                <a:r>
                  <a:rPr lang="en-US" sz="2000" dirty="0"/>
                  <a:t>Assuming we have </a:t>
                </a:r>
                <a14:m>
                  <m:oMath xmlns:m="http://schemas.openxmlformats.org/officeDocument/2006/math">
                    <m:r>
                      <a:rPr lang="en-US" sz="2000" b="0" i="1" smtClean="0">
                        <a:latin typeface="Cambria Math" charset="0"/>
                      </a:rPr>
                      <m:t>𝐾</m:t>
                    </m:r>
                  </m:oMath>
                </a14:m>
                <a:r>
                  <a:rPr lang="en-US" sz="2000" dirty="0"/>
                  <a:t> trees. </a:t>
                </a:r>
              </a:p>
              <a:p>
                <a:pPr>
                  <a:buFont typeface="Wingdings" charset="2"/>
                  <a:buChar char="§"/>
                </a:pPr>
                <a:endParaRPr lang="en-US" sz="2000" dirty="0"/>
              </a:p>
              <a:p>
                <a:pPr>
                  <a:buFont typeface="Wingdings" charset="2"/>
                  <a:buChar char="§"/>
                </a:pPr>
                <a:endParaRPr lang="en-US" sz="2000" dirty="0"/>
              </a:p>
              <a:p>
                <a:pPr>
                  <a:buFont typeface="Wingdings" charset="2"/>
                  <a:buChar char="§"/>
                </a:pPr>
                <a:r>
                  <a:rPr lang="en-US" sz="2000" b="1" dirty="0">
                    <a:solidFill>
                      <a:srgbClr val="C00000"/>
                    </a:solidFill>
                  </a:rPr>
                  <a:t>Think:</a:t>
                </a:r>
                <a:r>
                  <a:rPr lang="en-US" sz="2000" dirty="0"/>
                  <a:t> Regression tree is a function that maps the attributes to the score.</a:t>
                </a:r>
              </a:p>
              <a:p>
                <a:pPr>
                  <a:buFont typeface="Wingdings" charset="2"/>
                  <a:buChar char="§"/>
                </a:pPr>
                <a:r>
                  <a:rPr lang="en-US" sz="2000" b="1" dirty="0">
                    <a:solidFill>
                      <a:srgbClr val="0070C0"/>
                    </a:solidFill>
                  </a:rPr>
                  <a:t>Parameters:</a:t>
                </a:r>
                <a:r>
                  <a:rPr lang="en-US" sz="2000" dirty="0"/>
                  <a:t>  </a:t>
                </a:r>
              </a:p>
              <a:p>
                <a:pPr lvl="1">
                  <a:buFont typeface="Wingdings" charset="2"/>
                  <a:buChar char="§"/>
                </a:pPr>
                <a:r>
                  <a:rPr lang="en-US" sz="2000" dirty="0"/>
                  <a:t>Including structure of each tree, and the score in the leaf. </a:t>
                </a:r>
              </a:p>
              <a:p>
                <a:pPr lvl="1">
                  <a:buFont typeface="Wingdings" charset="2"/>
                  <a:buChar char="§"/>
                </a:pPr>
                <a:r>
                  <a:rPr lang="en-US" sz="2000" dirty="0"/>
                  <a:t>Or simply use function as  parameters </a:t>
                </a:r>
              </a:p>
              <a:p>
                <a:pPr lvl="1">
                  <a:buFont typeface="Wingdings" charset="2"/>
                  <a:buChar char="§"/>
                </a:pPr>
                <a:r>
                  <a:rPr lang="en-US" sz="2000" dirty="0"/>
                  <a:t>Instead of learning weights, we are learning functions (trees). </a:t>
                </a:r>
              </a:p>
              <a:p>
                <a:pPr>
                  <a:buFont typeface="Wingdings" charset="2"/>
                  <a:buChar char="§"/>
                </a:pPr>
                <a:r>
                  <a:rPr lang="en-US" sz="2000" b="1" dirty="0">
                    <a:solidFill>
                      <a:srgbClr val="0070C0"/>
                    </a:solidFill>
                  </a:rPr>
                  <a:t>Objective Function:</a:t>
                </a:r>
                <a:r>
                  <a:rPr lang="en-US" dirty="0"/>
                  <a:t>  </a:t>
                </a:r>
              </a:p>
              <a:p>
                <a:pPr lvl="1">
                  <a:buFont typeface="Wingdings" charset="2"/>
                  <a:buChar char="§"/>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522" t="-1401"/>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5347" y="1690688"/>
            <a:ext cx="5729037" cy="104816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2169" y="4064420"/>
            <a:ext cx="2256589" cy="424672"/>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9055" y="4857029"/>
            <a:ext cx="5851749" cy="1158761"/>
          </a:xfrm>
          <a:prstGeom prst="rect">
            <a:avLst/>
          </a:prstGeom>
        </p:spPr>
      </p:pic>
    </p:spTree>
    <p:extLst>
      <p:ext uri="{BB962C8B-B14F-4D97-AF65-F5344CB8AC3E}">
        <p14:creationId xmlns:p14="http://schemas.microsoft.com/office/powerpoint/2010/main" val="1740708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7944" y="4365107"/>
            <a:ext cx="2377440" cy="2377440"/>
          </a:xfrm>
          <a:prstGeom prst="rect">
            <a:avLst/>
          </a:prstGeom>
        </p:spPr>
      </p:pic>
      <p:sp>
        <p:nvSpPr>
          <p:cNvPr id="2" name="Title 1"/>
          <p:cNvSpPr>
            <a:spLocks noGrp="1"/>
          </p:cNvSpPr>
          <p:nvPr>
            <p:ph type="title"/>
          </p:nvPr>
        </p:nvSpPr>
        <p:spPr/>
        <p:txBody>
          <a:bodyPr/>
          <a:lstStyle/>
          <a:p>
            <a:r>
              <a:rPr lang="en-US" dirty="0"/>
              <a:t>Complexity of CART Ensemble</a:t>
            </a:r>
          </a:p>
        </p:txBody>
      </p:sp>
      <p:sp>
        <p:nvSpPr>
          <p:cNvPr id="3" name="Content Placeholder 2"/>
          <p:cNvSpPr>
            <a:spLocks noGrp="1"/>
          </p:cNvSpPr>
          <p:nvPr>
            <p:ph idx="1"/>
          </p:nvPr>
        </p:nvSpPr>
        <p:spPr/>
        <p:txBody>
          <a:bodyPr>
            <a:noAutofit/>
          </a:bodyPr>
          <a:lstStyle/>
          <a:p>
            <a:pPr>
              <a:buFont typeface="Wingdings" charset="2"/>
              <a:buChar char="§"/>
            </a:pPr>
            <a:r>
              <a:rPr lang="en-US" sz="2000" b="1" dirty="0">
                <a:solidFill>
                  <a:srgbClr val="0070C0"/>
                </a:solidFill>
              </a:rPr>
              <a:t>Possible and obvious ways:</a:t>
            </a:r>
          </a:p>
          <a:p>
            <a:pPr lvl="1">
              <a:buFont typeface="Wingdings" charset="2"/>
              <a:buChar char="§"/>
            </a:pPr>
            <a:r>
              <a:rPr lang="en-US" sz="2000" dirty="0"/>
              <a:t>Number of nodes in tree, depth, etc</a:t>
            </a:r>
          </a:p>
          <a:p>
            <a:pPr>
              <a:buFont typeface="Wingdings" charset="2"/>
              <a:buChar char="§"/>
            </a:pPr>
            <a:r>
              <a:rPr lang="en-US" sz="2000" b="1" dirty="0">
                <a:solidFill>
                  <a:srgbClr val="0070C0"/>
                </a:solidFill>
              </a:rPr>
              <a:t>Heuristic view of complexities: </a:t>
            </a:r>
          </a:p>
          <a:p>
            <a:pPr marL="914400" lvl="1" indent="-457200">
              <a:buFont typeface="+mj-lt"/>
              <a:buAutoNum type="arabicPeriod"/>
            </a:pPr>
            <a:r>
              <a:rPr lang="en-US" sz="2000" dirty="0"/>
              <a:t>Split by information gain</a:t>
            </a:r>
          </a:p>
          <a:p>
            <a:pPr marL="914400" lvl="1" indent="-457200">
              <a:buFont typeface="+mj-lt"/>
              <a:buAutoNum type="arabicPeriod"/>
            </a:pPr>
            <a:r>
              <a:rPr lang="en-US" sz="2000" dirty="0"/>
              <a:t>Prune the tree</a:t>
            </a:r>
          </a:p>
          <a:p>
            <a:pPr marL="914400" lvl="1" indent="-457200">
              <a:buFont typeface="+mj-lt"/>
              <a:buAutoNum type="arabicPeriod"/>
            </a:pPr>
            <a:r>
              <a:rPr lang="en-US" sz="2000" dirty="0"/>
              <a:t>Maximum depth </a:t>
            </a:r>
          </a:p>
          <a:p>
            <a:pPr marL="914400" lvl="1" indent="-457200">
              <a:buFont typeface="+mj-lt"/>
              <a:buAutoNum type="arabicPeriod"/>
            </a:pPr>
            <a:r>
              <a:rPr lang="en-US" sz="2000" dirty="0"/>
              <a:t>Smooth the leaf values</a:t>
            </a:r>
          </a:p>
          <a:p>
            <a:pPr>
              <a:buFont typeface="Wingdings" charset="2"/>
              <a:buChar char="§"/>
            </a:pPr>
            <a:r>
              <a:rPr lang="en-US" sz="2000" b="1" dirty="0">
                <a:solidFill>
                  <a:srgbClr val="0070C0"/>
                </a:solidFill>
              </a:rPr>
              <a:t>Theoretical view of complexities:</a:t>
            </a:r>
          </a:p>
          <a:p>
            <a:pPr marL="914400" lvl="1" indent="-457200">
              <a:buFont typeface="+mj-lt"/>
              <a:buAutoNum type="arabicPeriod"/>
            </a:pPr>
            <a:r>
              <a:rPr lang="en-US" sz="2000" dirty="0"/>
              <a:t>Training cost/loss</a:t>
            </a:r>
          </a:p>
          <a:p>
            <a:pPr marL="914400" lvl="1" indent="-457200">
              <a:buFont typeface="+mj-lt"/>
              <a:buAutoNum type="arabicPeriod"/>
            </a:pPr>
            <a:r>
              <a:rPr lang="en-US" sz="2000" dirty="0"/>
              <a:t>Regularization defined by #nodes</a:t>
            </a:r>
          </a:p>
          <a:p>
            <a:pPr marL="914400" lvl="1" indent="-457200">
              <a:buFont typeface="+mj-lt"/>
              <a:buAutoNum type="arabicPeriod"/>
            </a:pPr>
            <a:r>
              <a:rPr lang="en-US" sz="2000" dirty="0"/>
              <a:t>Constraint on function space</a:t>
            </a:r>
          </a:p>
          <a:p>
            <a:pPr marL="914400" lvl="1" indent="-457200">
              <a:buFont typeface="+mj-lt"/>
              <a:buAutoNum type="arabicPeriod"/>
            </a:pPr>
            <a:r>
              <a:rPr lang="en-US" sz="2000" dirty="0"/>
              <a:t>L2 regularization of leaf weight</a:t>
            </a:r>
          </a:p>
          <a:p>
            <a:pPr lvl="1">
              <a:buFont typeface="Wingdings" charset="2"/>
              <a:buChar char="§"/>
            </a:pPr>
            <a:endParaRPr lang="en-US" sz="2000" dirty="0"/>
          </a:p>
          <a:p>
            <a:pPr>
              <a:buFont typeface="Wingdings" charset="2"/>
              <a:buChar char="§"/>
            </a:pPr>
            <a:endParaRPr lang="en-US" sz="2000" dirty="0"/>
          </a:p>
          <a:p>
            <a:pPr>
              <a:buFont typeface="Wingdings" charset="2"/>
              <a:buChar char="§"/>
            </a:pPr>
            <a:endParaRPr lang="en-US" sz="2000" dirty="0"/>
          </a:p>
          <a:p>
            <a:pPr>
              <a:buFont typeface="Wingdings" charset="2"/>
              <a:buChar char="§"/>
            </a:pPr>
            <a:endParaRPr lang="en-US" sz="2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9759" y="1825625"/>
            <a:ext cx="7132241" cy="2987007"/>
          </a:xfrm>
          <a:prstGeom prst="rect">
            <a:avLst/>
          </a:prstGeom>
        </p:spPr>
      </p:pic>
      <p:sp>
        <p:nvSpPr>
          <p:cNvPr id="5" name="TextBox 4"/>
          <p:cNvSpPr txBox="1"/>
          <p:nvPr/>
        </p:nvSpPr>
        <p:spPr>
          <a:xfrm>
            <a:off x="7622568" y="4986966"/>
            <a:ext cx="4355994" cy="1015663"/>
          </a:xfrm>
          <a:prstGeom prst="rect">
            <a:avLst/>
          </a:prstGeom>
          <a:noFill/>
        </p:spPr>
        <p:txBody>
          <a:bodyPr wrap="square" rtlCol="0">
            <a:spAutoFit/>
          </a:bodyPr>
          <a:lstStyle/>
          <a:p>
            <a:r>
              <a:rPr lang="en-US" sz="2000" dirty="0">
                <a:solidFill>
                  <a:srgbClr val="C00000"/>
                </a:solidFill>
              </a:rPr>
              <a:t>Training Cost + Regularization objective pattern applies for CART ensemble model. But how do we learn it?</a:t>
            </a:r>
          </a:p>
        </p:txBody>
      </p:sp>
    </p:spTree>
    <p:extLst>
      <p:ext uri="{BB962C8B-B14F-4D97-AF65-F5344CB8AC3E}">
        <p14:creationId xmlns:p14="http://schemas.microsoft.com/office/powerpoint/2010/main" val="1402712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548640"/>
            <a:ext cx="3600860" cy="5431536"/>
          </a:xfrm>
        </p:spPr>
        <p:txBody>
          <a:bodyPr>
            <a:normAutofit/>
          </a:bodyPr>
          <a:lstStyle/>
          <a:p>
            <a:r>
              <a:rPr lang="en-US" sz="5400"/>
              <a:t>Key Concepts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126418" y="552091"/>
            <a:ext cx="6224335" cy="5431536"/>
          </a:xfrm>
        </p:spPr>
        <p:txBody>
          <a:bodyPr anchor="ctr">
            <a:normAutofit/>
          </a:bodyPr>
          <a:lstStyle/>
          <a:p>
            <a:pPr marL="514350" indent="-514350">
              <a:buFont typeface="+mj-lt"/>
              <a:buAutoNum type="arabicPeriod"/>
            </a:pPr>
            <a:r>
              <a:rPr lang="en-US" sz="2200" b="1" dirty="0"/>
              <a:t>Supervised Learning</a:t>
            </a:r>
          </a:p>
          <a:p>
            <a:pPr lvl="1">
              <a:buFont typeface="Wingdings" charset="2"/>
              <a:buChar char="§"/>
            </a:pPr>
            <a:r>
              <a:rPr lang="en-US" sz="2200" dirty="0"/>
              <a:t>Separation of Model, Parameters, Objective Function, Regularization</a:t>
            </a:r>
          </a:p>
          <a:p>
            <a:pPr lvl="1">
              <a:buFont typeface="Wingdings" charset="2"/>
              <a:buChar char="§"/>
            </a:pPr>
            <a:r>
              <a:rPr lang="en-US" sz="2200" dirty="0"/>
              <a:t>Generalization Trade Off (VC Dimension and Bias-Variance)</a:t>
            </a:r>
          </a:p>
          <a:p>
            <a:pPr marL="514350" indent="-514350">
              <a:buFont typeface="+mj-lt"/>
              <a:buAutoNum type="arabicPeriod"/>
            </a:pPr>
            <a:r>
              <a:rPr lang="en-US" sz="2200" b="1" dirty="0"/>
              <a:t>Decision Tree and CART Ensemble Model </a:t>
            </a:r>
          </a:p>
          <a:p>
            <a:pPr marL="514350" indent="-514350">
              <a:buFont typeface="+mj-lt"/>
              <a:buAutoNum type="arabicPeriod"/>
            </a:pPr>
            <a:r>
              <a:rPr lang="en-US" sz="2200" b="1" dirty="0"/>
              <a:t>Gradient Boosting Algorithm </a:t>
            </a:r>
          </a:p>
          <a:p>
            <a:pPr lvl="1">
              <a:buFont typeface="Wingdings" charset="2"/>
              <a:buChar char="§"/>
            </a:pPr>
            <a:r>
              <a:rPr lang="en-US" sz="2200" dirty="0"/>
              <a:t>Exact Greedy Algorithm </a:t>
            </a:r>
          </a:p>
          <a:p>
            <a:pPr lvl="1">
              <a:buFont typeface="Wingdings" charset="2"/>
              <a:buChar char="§"/>
            </a:pPr>
            <a:r>
              <a:rPr lang="en-US" sz="2200" dirty="0"/>
              <a:t>Sparsity-Aware Split Finding </a:t>
            </a:r>
          </a:p>
          <a:p>
            <a:pPr lvl="1">
              <a:buFont typeface="Wingdings" charset="2"/>
              <a:buChar char="§"/>
            </a:pPr>
            <a:r>
              <a:rPr lang="en-US" sz="2200" dirty="0"/>
              <a:t>Pruning and Regularization</a:t>
            </a:r>
          </a:p>
          <a:p>
            <a:pPr marL="514350" indent="-514350">
              <a:buFont typeface="+mj-lt"/>
              <a:buAutoNum type="arabicPeriod"/>
            </a:pPr>
            <a:r>
              <a:rPr lang="en-US" sz="2200" b="1" dirty="0"/>
              <a:t>Summary</a:t>
            </a:r>
          </a:p>
        </p:txBody>
      </p:sp>
    </p:spTree>
    <p:extLst>
      <p:ext uri="{BB962C8B-B14F-4D97-AF65-F5344CB8AC3E}">
        <p14:creationId xmlns:p14="http://schemas.microsoft.com/office/powerpoint/2010/main" val="1909288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How Do We Learn?</a:t>
            </a:r>
          </a:p>
        </p:txBody>
      </p:sp>
      <p:sp>
        <p:nvSpPr>
          <p:cNvPr id="3" name="Content Placeholder 2"/>
          <p:cNvSpPr>
            <a:spLocks noGrp="1"/>
          </p:cNvSpPr>
          <p:nvPr>
            <p:ph idx="1"/>
          </p:nvPr>
        </p:nvSpPr>
        <p:spPr/>
        <p:txBody>
          <a:bodyPr>
            <a:normAutofit/>
          </a:bodyPr>
          <a:lstStyle/>
          <a:p>
            <a:pPr>
              <a:buFont typeface="Wingdings" charset="2"/>
              <a:buChar char="§"/>
            </a:pPr>
            <a:r>
              <a:rPr lang="en-US" sz="2000" b="1" dirty="0">
                <a:solidFill>
                  <a:srgbClr val="0070C0"/>
                </a:solidFill>
              </a:rPr>
              <a:t>Objective Function: </a:t>
            </a:r>
          </a:p>
          <a:p>
            <a:pPr>
              <a:buFont typeface="Wingdings" charset="2"/>
              <a:buChar char="§"/>
            </a:pPr>
            <a:r>
              <a:rPr lang="en-US" sz="2000" b="1" dirty="0">
                <a:solidFill>
                  <a:srgbClr val="C00000"/>
                </a:solidFill>
              </a:rPr>
              <a:t>Cant use SGD since they are trees not numerical vectors!</a:t>
            </a:r>
            <a:endParaRPr lang="en-US" sz="2000" b="1" dirty="0">
              <a:solidFill>
                <a:srgbClr val="0070C0"/>
              </a:solidFill>
            </a:endParaRPr>
          </a:p>
          <a:p>
            <a:pPr>
              <a:buFont typeface="Wingdings" charset="2"/>
              <a:buChar char="§"/>
            </a:pPr>
            <a:endParaRPr lang="en-US" sz="2000" b="1" dirty="0">
              <a:solidFill>
                <a:srgbClr val="0070C0"/>
              </a:solidFill>
            </a:endParaRPr>
          </a:p>
          <a:p>
            <a:pPr>
              <a:buFont typeface="Wingdings" charset="2"/>
              <a:buChar char="§"/>
            </a:pPr>
            <a:r>
              <a:rPr lang="en-US" sz="2000" b="1" dirty="0">
                <a:solidFill>
                  <a:srgbClr val="0070C0"/>
                </a:solidFill>
              </a:rPr>
              <a:t>Solution: Additive Training (Boosting)</a:t>
            </a:r>
          </a:p>
          <a:p>
            <a:pPr lvl="1">
              <a:buFont typeface="Wingdings" charset="2"/>
              <a:buChar char="§"/>
            </a:pPr>
            <a:r>
              <a:rPr lang="en-US" sz="2000" dirty="0"/>
              <a:t>Start from constant prediction, add new function each time.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491" y="3841398"/>
            <a:ext cx="9182051" cy="264737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3496" y="1727264"/>
            <a:ext cx="4585208" cy="524343"/>
          </a:xfrm>
          <a:prstGeom prst="rect">
            <a:avLst/>
          </a:prstGeom>
        </p:spPr>
      </p:pic>
    </p:spTree>
    <p:extLst>
      <p:ext uri="{BB962C8B-B14F-4D97-AF65-F5344CB8AC3E}">
        <p14:creationId xmlns:p14="http://schemas.microsoft.com/office/powerpoint/2010/main" val="1855943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Additive Training (Boosting)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buFont typeface="Wingdings" charset="2"/>
                  <a:buChar char="§"/>
                </a:pPr>
                <a:r>
                  <a:rPr lang="en-US" sz="2000" b="1" dirty="0">
                    <a:solidFill>
                      <a:srgbClr val="0070C0"/>
                    </a:solidFill>
                  </a:rPr>
                  <a:t>How we decide which </a:t>
                </a:r>
                <a14:m>
                  <m:oMath xmlns:m="http://schemas.openxmlformats.org/officeDocument/2006/math">
                    <m:r>
                      <a:rPr lang="en-US" sz="2000" b="1" i="1" smtClean="0">
                        <a:solidFill>
                          <a:srgbClr val="0070C0"/>
                        </a:solidFill>
                        <a:latin typeface="Cambria Math" charset="0"/>
                      </a:rPr>
                      <m:t>𝒇</m:t>
                    </m:r>
                  </m:oMath>
                </a14:m>
                <a:r>
                  <a:rPr lang="en-US" sz="2000" b="1" dirty="0">
                    <a:solidFill>
                      <a:srgbClr val="0070C0"/>
                    </a:solidFill>
                  </a:rPr>
                  <a:t> to add?</a:t>
                </a:r>
              </a:p>
              <a:p>
                <a:pPr lvl="1">
                  <a:buFont typeface="Wingdings" charset="2"/>
                  <a:buChar char="§"/>
                </a:pPr>
                <a:r>
                  <a:rPr lang="en-US" sz="2000" dirty="0"/>
                  <a:t>Optimize the objective!!</a:t>
                </a:r>
              </a:p>
              <a:p>
                <a:pPr>
                  <a:buFont typeface="Wingdings" charset="2"/>
                  <a:buChar char="§"/>
                </a:pPr>
                <a:r>
                  <a:rPr lang="en-US" sz="2000" b="1" dirty="0">
                    <a:solidFill>
                      <a:srgbClr val="0070C0"/>
                    </a:solidFill>
                  </a:rPr>
                  <a:t>Prediction at round </a:t>
                </a:r>
                <a14:m>
                  <m:oMath xmlns:m="http://schemas.openxmlformats.org/officeDocument/2006/math">
                    <m:r>
                      <a:rPr lang="en-US" sz="2000" b="1" i="1" smtClean="0">
                        <a:solidFill>
                          <a:srgbClr val="0070C0"/>
                        </a:solidFill>
                        <a:latin typeface="Cambria Math" charset="0"/>
                      </a:rPr>
                      <m:t>𝒕</m:t>
                    </m:r>
                  </m:oMath>
                </a14:m>
                <a:r>
                  <a:rPr lang="en-US" sz="2000" b="1" dirty="0">
                    <a:solidFill>
                      <a:srgbClr val="0070C0"/>
                    </a:solidFill>
                  </a:rPr>
                  <a:t> is:</a:t>
                </a:r>
              </a:p>
              <a:p>
                <a:pPr>
                  <a:buFont typeface="Wingdings" charset="2"/>
                  <a:buChar char="§"/>
                </a:pPr>
                <a:endParaRPr lang="en-US" sz="2000" dirty="0"/>
              </a:p>
              <a:p>
                <a:pPr>
                  <a:buFont typeface="Wingdings" charset="2"/>
                  <a:buChar char="§"/>
                </a:pPr>
                <a:endParaRPr lang="en-US" sz="2000" dirty="0"/>
              </a:p>
              <a:p>
                <a:pPr>
                  <a:buFont typeface="Wingdings" charset="2"/>
                  <a:buChar char="§"/>
                </a:pPr>
                <a:endParaRPr lang="en-US" sz="2000" b="1" dirty="0">
                  <a:solidFill>
                    <a:srgbClr val="0070C0"/>
                  </a:solidFill>
                </a:endParaRPr>
              </a:p>
              <a:p>
                <a:pPr>
                  <a:buFont typeface="Wingdings" charset="2"/>
                  <a:buChar char="§"/>
                </a:pPr>
                <a:r>
                  <a:rPr lang="en-US" sz="2000" b="1" dirty="0">
                    <a:solidFill>
                      <a:srgbClr val="0070C0"/>
                    </a:solidFill>
                  </a:rPr>
                  <a:t>Consider square error:</a:t>
                </a:r>
              </a:p>
              <a:p>
                <a:pPr>
                  <a:buFont typeface="Wingdings" charset="2"/>
                  <a:buChar char="§"/>
                </a:pPr>
                <a:endParaRPr lang="en-US" sz="2000" dirty="0"/>
              </a:p>
              <a:p>
                <a:pPr>
                  <a:buFont typeface="Wingdings" charset="2"/>
                  <a:buChar char="§"/>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522" t="-1401"/>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5052" y="2449068"/>
            <a:ext cx="2806700" cy="533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763" y="3010852"/>
            <a:ext cx="8266169" cy="151803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4682111"/>
            <a:ext cx="7871207" cy="1585097"/>
          </a:xfrm>
          <a:prstGeom prst="rect">
            <a:avLst/>
          </a:prstGeom>
        </p:spPr>
      </p:pic>
    </p:spTree>
    <p:extLst>
      <p:ext uri="{BB962C8B-B14F-4D97-AF65-F5344CB8AC3E}">
        <p14:creationId xmlns:p14="http://schemas.microsoft.com/office/powerpoint/2010/main" val="2031737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Taylor Expansion for Approximation</a:t>
            </a:r>
          </a:p>
        </p:txBody>
      </p:sp>
      <p:sp>
        <p:nvSpPr>
          <p:cNvPr id="3" name="Content Placeholder 2"/>
          <p:cNvSpPr>
            <a:spLocks noGrp="1"/>
          </p:cNvSpPr>
          <p:nvPr>
            <p:ph idx="1"/>
          </p:nvPr>
        </p:nvSpPr>
        <p:spPr/>
        <p:txBody>
          <a:bodyPr>
            <a:normAutofit lnSpcReduction="10000"/>
          </a:bodyPr>
          <a:lstStyle/>
          <a:p>
            <a:pPr>
              <a:buFont typeface="Wingdings" charset="2"/>
              <a:buChar char="§"/>
            </a:pPr>
            <a:r>
              <a:rPr lang="en-US" sz="2000" b="1" dirty="0">
                <a:solidFill>
                  <a:srgbClr val="0070C0"/>
                </a:solidFill>
              </a:rPr>
              <a:t>Goal:</a:t>
            </a:r>
            <a:endParaRPr lang="en-US" sz="2000" dirty="0"/>
          </a:p>
          <a:p>
            <a:pPr lvl="1">
              <a:buFont typeface="Wingdings" charset="2"/>
              <a:buChar char="§"/>
            </a:pPr>
            <a:endParaRPr lang="en-US" sz="2000" dirty="0"/>
          </a:p>
          <a:p>
            <a:pPr lvl="1">
              <a:buFont typeface="Wingdings" charset="2"/>
              <a:buChar char="§"/>
            </a:pPr>
            <a:r>
              <a:rPr lang="en-US" sz="2000" dirty="0"/>
              <a:t>Seems still complicated except for the case of square error</a:t>
            </a:r>
            <a:endParaRPr lang="en-US" sz="2000" b="1" dirty="0">
              <a:solidFill>
                <a:srgbClr val="0070C0"/>
              </a:solidFill>
            </a:endParaRPr>
          </a:p>
          <a:p>
            <a:pPr>
              <a:buFont typeface="Wingdings" charset="2"/>
              <a:buChar char="§"/>
            </a:pPr>
            <a:r>
              <a:rPr lang="en-US" sz="2000" b="1" dirty="0">
                <a:solidFill>
                  <a:srgbClr val="0070C0"/>
                </a:solidFill>
              </a:rPr>
              <a:t>Take Taylor expansion of the objective</a:t>
            </a:r>
          </a:p>
          <a:p>
            <a:pPr lvl="1">
              <a:buFont typeface="Wingdings" charset="2"/>
              <a:buChar char="§"/>
            </a:pPr>
            <a:r>
              <a:rPr lang="en-US" sz="2000" dirty="0"/>
              <a:t>Recall	:</a:t>
            </a:r>
          </a:p>
          <a:p>
            <a:pPr lvl="1">
              <a:buFont typeface="Wingdings" charset="2"/>
              <a:buChar char="§"/>
            </a:pPr>
            <a:endParaRPr lang="en-US" sz="2000" dirty="0"/>
          </a:p>
          <a:p>
            <a:pPr lvl="1">
              <a:buFont typeface="Wingdings" charset="2"/>
              <a:buChar char="§"/>
            </a:pPr>
            <a:r>
              <a:rPr lang="en-US" sz="2000" dirty="0"/>
              <a:t>Define	: </a:t>
            </a:r>
          </a:p>
          <a:p>
            <a:pPr>
              <a:buFont typeface="Wingdings" charset="2"/>
              <a:buChar char="§"/>
            </a:pPr>
            <a:endParaRPr lang="en-US" sz="2000" dirty="0"/>
          </a:p>
          <a:p>
            <a:pPr>
              <a:buFont typeface="Wingdings" charset="2"/>
              <a:buChar char="§"/>
            </a:pPr>
            <a:r>
              <a:rPr lang="en-US" sz="2000" dirty="0"/>
              <a:t>If you are not comfortable with this, think of square error: </a:t>
            </a:r>
          </a:p>
          <a:p>
            <a:pPr>
              <a:buFont typeface="Wingdings" charset="2"/>
              <a:buChar char="§"/>
            </a:pPr>
            <a:endParaRPr lang="en-US" sz="2000" dirty="0"/>
          </a:p>
          <a:p>
            <a:pPr>
              <a:buFont typeface="Wingdings" charset="2"/>
              <a:buChar char="§"/>
            </a:pPr>
            <a:endParaRPr lang="en-US" sz="2000" dirty="0"/>
          </a:p>
          <a:p>
            <a:pPr>
              <a:buFont typeface="Wingdings" charset="2"/>
              <a:buChar char="§"/>
            </a:pPr>
            <a:r>
              <a:rPr lang="en-US" sz="2000" b="1" dirty="0">
                <a:solidFill>
                  <a:srgbClr val="C00000"/>
                </a:solidFill>
              </a:rPr>
              <a:t>Compare to what we got in previous slides.</a:t>
            </a:r>
          </a:p>
          <a:p>
            <a:pPr>
              <a:buFont typeface="Wingdings" charset="2"/>
              <a:buChar char="§"/>
            </a:pPr>
            <a:endParaRPr lang="en-US" sz="2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250" y="1690688"/>
            <a:ext cx="6503804" cy="59932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792" y="3146458"/>
            <a:ext cx="4791456" cy="44228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9504" y="3689170"/>
            <a:ext cx="5543550" cy="44259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5196" y="4915681"/>
            <a:ext cx="9410700" cy="660400"/>
          </a:xfrm>
          <a:prstGeom prst="rect">
            <a:avLst/>
          </a:prstGeom>
        </p:spPr>
      </p:pic>
    </p:spTree>
    <p:extLst>
      <p:ext uri="{BB962C8B-B14F-4D97-AF65-F5344CB8AC3E}">
        <p14:creationId xmlns:p14="http://schemas.microsoft.com/office/powerpoint/2010/main" val="653698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2493" y="238539"/>
            <a:ext cx="11018520" cy="1434415"/>
          </a:xfrm>
        </p:spPr>
        <p:txBody>
          <a:bodyPr anchor="b">
            <a:normAutofit/>
          </a:bodyPr>
          <a:lstStyle/>
          <a:p>
            <a:r>
              <a:rPr lang="en-US" sz="5400"/>
              <a:t>What is XGBoost</a:t>
            </a:r>
          </a:p>
        </p:txBody>
      </p:sp>
      <p:sp>
        <p:nvSpPr>
          <p:cNvPr id="2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72493" y="2071316"/>
            <a:ext cx="6713552" cy="4119172"/>
          </a:xfrm>
        </p:spPr>
        <p:txBody>
          <a:bodyPr anchor="t">
            <a:normAutofit/>
          </a:bodyPr>
          <a:lstStyle/>
          <a:p>
            <a:pPr>
              <a:buFont typeface="Wingdings" charset="2"/>
              <a:buChar char="§"/>
            </a:pPr>
            <a:r>
              <a:rPr lang="en-US" sz="2000" dirty="0" err="1"/>
              <a:t>XGBoost</a:t>
            </a:r>
            <a:r>
              <a:rPr lang="en-US" sz="2000" dirty="0"/>
              <a:t> = CART ensemble model </a:t>
            </a:r>
          </a:p>
          <a:p>
            <a:pPr>
              <a:buFont typeface="Wingdings" charset="2"/>
              <a:buChar char="§"/>
            </a:pPr>
            <a:r>
              <a:rPr lang="en-US" sz="2000" dirty="0"/>
              <a:t>Scalable ML system for tree boosting</a:t>
            </a:r>
          </a:p>
          <a:p>
            <a:pPr>
              <a:buFont typeface="Wingdings" charset="2"/>
              <a:buChar char="§"/>
            </a:pPr>
            <a:r>
              <a:rPr lang="en-US" sz="2000" dirty="0"/>
              <a:t>Widely used in Kaggle Competition</a:t>
            </a:r>
          </a:p>
          <a:p>
            <a:pPr>
              <a:buFont typeface="Wingdings" charset="2"/>
              <a:buChar char="§"/>
            </a:pPr>
            <a:r>
              <a:rPr lang="en-US" sz="2000" dirty="0"/>
              <a:t>Can be used to handle sparse data</a:t>
            </a:r>
          </a:p>
          <a:p>
            <a:pPr>
              <a:buFont typeface="Wingdings" charset="2"/>
              <a:buChar char="§"/>
            </a:pPr>
            <a:endParaRPr lang="en-US" sz="2000" dirty="0"/>
          </a:p>
          <a:p>
            <a:pPr>
              <a:buFont typeface="Wingdings" charset="2"/>
              <a:buChar char="§"/>
            </a:pPr>
            <a:r>
              <a:rPr lang="en-US" sz="2000" b="1" dirty="0"/>
              <a:t>Guide: </a:t>
            </a:r>
            <a:r>
              <a:rPr lang="en-US" sz="2000" dirty="0"/>
              <a:t>Focus on high level concepts. </a:t>
            </a:r>
          </a:p>
          <a:p>
            <a:pPr lvl="1">
              <a:buFont typeface="Wingdings" charset="2"/>
              <a:buChar char="§"/>
            </a:pPr>
            <a:r>
              <a:rPr lang="en-US" sz="2000" dirty="0"/>
              <a:t>Detail algorithm is on paper but </a:t>
            </a:r>
            <a:r>
              <a:rPr lang="mr-IN" sz="2000" dirty="0"/>
              <a:t>…</a:t>
            </a:r>
            <a:r>
              <a:rPr lang="en-US" sz="2000" dirty="0"/>
              <a:t>.</a:t>
            </a:r>
          </a:p>
          <a:p>
            <a:pPr lvl="1">
              <a:buFont typeface="Wingdings" charset="2"/>
              <a:buChar char="§"/>
            </a:pPr>
            <a:r>
              <a:rPr lang="en-US" sz="2000" dirty="0"/>
              <a:t>Better focus on using the library</a:t>
            </a:r>
          </a:p>
          <a:p>
            <a:pPr lvl="1">
              <a:buFont typeface="Wingdings" charset="2"/>
              <a:buChar char="§"/>
            </a:pPr>
            <a:endParaRPr lang="en-US" sz="2000" dirty="0"/>
          </a:p>
          <a:p>
            <a:pPr>
              <a:buFont typeface="Wingdings" charset="2"/>
              <a:buChar char="§"/>
            </a:pPr>
            <a:r>
              <a:rPr lang="en-US" sz="2000" dirty="0"/>
              <a:t>This lecture is to explain how </a:t>
            </a:r>
            <a:r>
              <a:rPr lang="en-US" sz="2000" b="1" dirty="0"/>
              <a:t>tree boosting </a:t>
            </a:r>
            <a:r>
              <a:rPr lang="en-US" sz="2000" dirty="0"/>
              <a:t>works before you hack it </a:t>
            </a:r>
            <a:r>
              <a:rPr lang="en-US" sz="2000" dirty="0">
                <a:sym typeface="Wingdings"/>
              </a:rPr>
              <a:t></a:t>
            </a:r>
            <a:r>
              <a:rPr lang="en-US" sz="2000" dirty="0"/>
              <a:t> </a:t>
            </a:r>
          </a:p>
          <a:p>
            <a:pPr>
              <a:buFont typeface="Wingdings" charset="2"/>
              <a:buChar char="§"/>
            </a:pPr>
            <a:endParaRPr lang="en-US" sz="2000"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r="4759" b="3"/>
          <a:stretch/>
        </p:blipFill>
        <p:spPr>
          <a:xfrm>
            <a:off x="7675658" y="2093976"/>
            <a:ext cx="3941064" cy="4096512"/>
          </a:xfrm>
          <a:prstGeom prst="rect">
            <a:avLst/>
          </a:prstGeom>
        </p:spPr>
      </p:pic>
    </p:spTree>
    <p:extLst>
      <p:ext uri="{BB962C8B-B14F-4D97-AF65-F5344CB8AC3E}">
        <p14:creationId xmlns:p14="http://schemas.microsoft.com/office/powerpoint/2010/main" val="425291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Objective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000" b="1" dirty="0">
                    <a:solidFill>
                      <a:srgbClr val="0070C0"/>
                    </a:solidFill>
                  </a:rPr>
                  <a:t>New objective with constant removed:</a:t>
                </a:r>
              </a:p>
              <a:p>
                <a:pPr lvl="1"/>
                <a:endParaRPr lang="en-US" sz="2000" dirty="0"/>
              </a:p>
              <a:p>
                <a:pPr lvl="1"/>
                <a:endParaRPr lang="en-US" sz="2000" dirty="0"/>
              </a:p>
              <a:p>
                <a:pPr lvl="1"/>
                <a:endParaRPr lang="en-US" sz="2000" dirty="0"/>
              </a:p>
              <a:p>
                <a:pPr lvl="1"/>
                <a:r>
                  <a:rPr lang="en-US" sz="2000" b="1" dirty="0"/>
                  <a:t>where</a:t>
                </a:r>
              </a:p>
              <a:p>
                <a:endParaRPr lang="en-US" sz="2000" dirty="0"/>
              </a:p>
              <a:p>
                <a:r>
                  <a:rPr lang="en-US" sz="2000" b="1" dirty="0">
                    <a:solidFill>
                      <a:srgbClr val="C00000"/>
                    </a:solidFill>
                  </a:rPr>
                  <a:t>Why spending so much efforts to derive new objective? Why not just grow trees?</a:t>
                </a:r>
              </a:p>
              <a:p>
                <a:pPr lvl="1"/>
                <a:r>
                  <a:rPr lang="en-US" sz="2000" b="1" dirty="0">
                    <a:solidFill>
                      <a:srgbClr val="0070C0"/>
                    </a:solidFill>
                  </a:rPr>
                  <a:t>Theoretical Benefit:</a:t>
                </a:r>
                <a:r>
                  <a:rPr lang="en-US" sz="2000" dirty="0"/>
                  <a:t> To know what we are learning, convergence.</a:t>
                </a:r>
              </a:p>
              <a:p>
                <a:pPr lvl="1"/>
                <a:r>
                  <a:rPr lang="en-US" sz="2000" b="1" dirty="0">
                    <a:solidFill>
                      <a:srgbClr val="0070C0"/>
                    </a:solidFill>
                  </a:rPr>
                  <a:t>Engineering Benefit:</a:t>
                </a:r>
                <a:r>
                  <a:rPr lang="en-US" sz="2000" dirty="0"/>
                  <a:t> To recall the elements of supervised learning</a:t>
                </a:r>
              </a:p>
              <a:p>
                <a:pPr lvl="2"/>
                <a:r>
                  <a:rPr lang="en-US" dirty="0"/>
                  <a:t>Both </a:t>
                </a:r>
                <a14:m>
                  <m:oMath xmlns:m="http://schemas.openxmlformats.org/officeDocument/2006/math">
                    <m:r>
                      <a:rPr lang="en-US" b="0" i="1" smtClean="0">
                        <a:latin typeface="Cambria Math" charset="0"/>
                      </a:rPr>
                      <m:t>𝑔</m:t>
                    </m:r>
                  </m:oMath>
                </a14:m>
                <a:r>
                  <a:rPr lang="en-US" dirty="0"/>
                  <a:t> and </a:t>
                </a:r>
                <a14:m>
                  <m:oMath xmlns:m="http://schemas.openxmlformats.org/officeDocument/2006/math">
                    <m:r>
                      <a:rPr lang="en-US" b="0" i="1" smtClean="0">
                        <a:latin typeface="Cambria Math" charset="0"/>
                      </a:rPr>
                      <m:t>h</m:t>
                    </m:r>
                  </m:oMath>
                </a14:m>
                <a:r>
                  <a:rPr lang="en-US" dirty="0"/>
                  <a:t> come from definition of training cost function (gradient of error measure)</a:t>
                </a:r>
              </a:p>
              <a:p>
                <a:pPr lvl="2"/>
                <a:r>
                  <a:rPr lang="en-US" dirty="0"/>
                  <a:t>Think of how you can separate modules of your code when you are asked to implement boosted tree for both square and logistic costs</a:t>
                </a:r>
                <a:endParaRPr lang="en-US" dirty="0">
                  <a:effectLst/>
                </a:endParaRPr>
              </a:p>
              <a:p>
                <a:pPr lvl="2"/>
                <a:endParaRPr lang="en-US" dirty="0"/>
              </a:p>
              <a:p>
                <a:pPr lvl="2"/>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522" t="-1401"/>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0700" y="2129536"/>
            <a:ext cx="6070600" cy="660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0700" y="3052889"/>
            <a:ext cx="6299200" cy="558800"/>
          </a:xfrm>
          <a:prstGeom prst="rect">
            <a:avLst/>
          </a:prstGeom>
        </p:spPr>
      </p:pic>
    </p:spTree>
    <p:extLst>
      <p:ext uri="{BB962C8B-B14F-4D97-AF65-F5344CB8AC3E}">
        <p14:creationId xmlns:p14="http://schemas.microsoft.com/office/powerpoint/2010/main" val="143335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Refine Definition of the Tree</a:t>
            </a:r>
          </a:p>
        </p:txBody>
      </p:sp>
      <p:sp>
        <p:nvSpPr>
          <p:cNvPr id="3" name="Content Placeholder 2"/>
          <p:cNvSpPr>
            <a:spLocks noGrp="1"/>
          </p:cNvSpPr>
          <p:nvPr>
            <p:ph idx="1"/>
          </p:nvPr>
        </p:nvSpPr>
        <p:spPr/>
        <p:txBody>
          <a:bodyPr>
            <a:normAutofit/>
          </a:bodyPr>
          <a:lstStyle/>
          <a:p>
            <a:pPr>
              <a:buFont typeface="Wingdings" charset="2"/>
              <a:buChar char="§"/>
            </a:pPr>
            <a:r>
              <a:rPr lang="en-US" sz="2000" dirty="0"/>
              <a:t>We define tree by </a:t>
            </a:r>
            <a:r>
              <a:rPr lang="en-US" sz="2000" b="1" dirty="0">
                <a:solidFill>
                  <a:srgbClr val="0070C0"/>
                </a:solidFill>
              </a:rPr>
              <a:t>a vector of scores in leafs</a:t>
            </a:r>
            <a:r>
              <a:rPr lang="en-US" sz="2000" dirty="0"/>
              <a:t>, and a leaf index mapping function.</a:t>
            </a:r>
          </a:p>
          <a:p>
            <a:pPr>
              <a:buFont typeface="Wingdings" charset="2"/>
              <a:buChar char="§"/>
            </a:pPr>
            <a:r>
              <a:rPr lang="en-US" sz="2000" dirty="0"/>
              <a:t>Define complexity as (</a:t>
            </a:r>
            <a:r>
              <a:rPr lang="en-US" sz="2000" dirty="0">
                <a:solidFill>
                  <a:srgbClr val="C00000"/>
                </a:solidFill>
              </a:rPr>
              <a:t>this is not the only possible definition</a:t>
            </a:r>
            <a:r>
              <a:rPr lang="en-US" sz="2000" dirty="0"/>
              <a:t>):</a:t>
            </a:r>
          </a:p>
          <a:p>
            <a:pPr>
              <a:buFont typeface="Wingdings" charset="2"/>
              <a:buChar char="§"/>
            </a:pPr>
            <a:endParaRPr lang="en-US" sz="2000" dirty="0"/>
          </a:p>
          <a:p>
            <a:pPr>
              <a:buFont typeface="Wingdings" charset="2"/>
              <a:buChar char="§"/>
            </a:pPr>
            <a:endParaRPr lang="en-US" sz="2000" dirty="0"/>
          </a:p>
          <a:p>
            <a:pPr>
              <a:buFont typeface="Wingdings" charset="2"/>
              <a:buChar char="§"/>
            </a:pPr>
            <a:endParaRPr lang="en-US" sz="2000" dirty="0"/>
          </a:p>
          <a:p>
            <a:pPr lvl="8">
              <a:buFont typeface="Wingdings" charset="2"/>
              <a:buChar char="§"/>
            </a:pPr>
            <a:endParaRPr lang="en-US" sz="1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799" y="2162505"/>
            <a:ext cx="3879126" cy="731911"/>
          </a:xfrm>
          <a:prstGeom prst="rect">
            <a:avLst/>
          </a:prstGeom>
        </p:spPr>
      </p:pic>
      <p:grpSp>
        <p:nvGrpSpPr>
          <p:cNvPr id="7" name="Group 6"/>
          <p:cNvGrpSpPr/>
          <p:nvPr/>
        </p:nvGrpSpPr>
        <p:grpSpPr>
          <a:xfrm>
            <a:off x="545438" y="2873143"/>
            <a:ext cx="5550562" cy="3282547"/>
            <a:chOff x="585777" y="2720256"/>
            <a:chExt cx="6577005" cy="3746424"/>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77" y="2720256"/>
              <a:ext cx="6515099" cy="374642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6525" y="4172023"/>
              <a:ext cx="2486257" cy="407157"/>
            </a:xfrm>
            <a:prstGeom prst="rect">
              <a:avLst/>
            </a:prstGeom>
          </p:spPr>
        </p:pic>
      </p:grpSp>
      <p:sp>
        <p:nvSpPr>
          <p:cNvPr id="8" name="Content Placeholder 2"/>
          <p:cNvSpPr txBox="1">
            <a:spLocks/>
          </p:cNvSpPr>
          <p:nvPr/>
        </p:nvSpPr>
        <p:spPr>
          <a:xfrm>
            <a:off x="7040578" y="3014272"/>
            <a:ext cx="5007043" cy="328254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Wingdings" charset="2"/>
              <a:buChar char="§"/>
            </a:pPr>
            <a:r>
              <a:rPr lang="en-US" sz="2000" b="1" dirty="0">
                <a:solidFill>
                  <a:srgbClr val="0070C0"/>
                </a:solidFill>
              </a:rPr>
              <a:t>New Objective:</a:t>
            </a:r>
          </a:p>
          <a:p>
            <a:pPr>
              <a:buFont typeface="Wingdings" charset="2"/>
              <a:buChar char="§"/>
            </a:pPr>
            <a:endParaRPr lang="en-US" sz="2000" dirty="0"/>
          </a:p>
          <a:p>
            <a:pPr>
              <a:buFont typeface="Wingdings" charset="2"/>
              <a:buChar char="§"/>
            </a:pPr>
            <a:endParaRPr lang="en-US" sz="2000" dirty="0"/>
          </a:p>
          <a:p>
            <a:pPr>
              <a:buFont typeface="Wingdings" charset="2"/>
              <a:buChar char="§"/>
            </a:pPr>
            <a:r>
              <a:rPr lang="en-US" sz="2000" b="1" dirty="0">
                <a:solidFill>
                  <a:srgbClr val="0070C0"/>
                </a:solidFill>
              </a:rPr>
              <a:t>Regroup by Leaf:</a:t>
            </a:r>
          </a:p>
          <a:p>
            <a:pPr>
              <a:buFont typeface="Wingdings" charset="2"/>
              <a:buChar char="§"/>
            </a:pPr>
            <a:endParaRPr lang="en-US" sz="2000" b="1" dirty="0">
              <a:solidFill>
                <a:srgbClr val="0070C0"/>
              </a:solidFill>
            </a:endParaRPr>
          </a:p>
          <a:p>
            <a:pPr>
              <a:buFont typeface="Wingdings" charset="2"/>
              <a:buChar char="§"/>
            </a:pPr>
            <a:endParaRPr lang="en-US" sz="2000" b="1" dirty="0">
              <a:solidFill>
                <a:srgbClr val="0070C0"/>
              </a:solidFill>
            </a:endParaRPr>
          </a:p>
          <a:p>
            <a:pPr>
              <a:buFont typeface="Wingdings" charset="2"/>
              <a:buChar char="§"/>
            </a:pPr>
            <a:endParaRPr lang="en-US" sz="2000" b="1" dirty="0">
              <a:solidFill>
                <a:srgbClr val="0070C0"/>
              </a:solidFill>
            </a:endParaRPr>
          </a:p>
          <a:p>
            <a:pPr>
              <a:buFont typeface="Wingdings" charset="2"/>
              <a:buChar char="§"/>
            </a:pPr>
            <a:endParaRPr lang="en-US" sz="2000" b="1" dirty="0">
              <a:solidFill>
                <a:srgbClr val="0070C0"/>
              </a:solidFill>
            </a:endParaRPr>
          </a:p>
          <a:p>
            <a:pPr>
              <a:buFont typeface="Wingdings" charset="2"/>
              <a:buChar char="§"/>
            </a:pPr>
            <a:r>
              <a:rPr lang="en-US" sz="2000" b="1" dirty="0">
                <a:solidFill>
                  <a:srgbClr val="C00000"/>
                </a:solidFill>
              </a:rPr>
              <a:t>A Sum of </a:t>
            </a:r>
            <a:r>
              <a:rPr lang="en-US" sz="2000" b="1" i="1" dirty="0">
                <a:solidFill>
                  <a:srgbClr val="C00000"/>
                </a:solidFill>
              </a:rPr>
              <a:t>T</a:t>
            </a:r>
            <a:r>
              <a:rPr lang="en-US" sz="2000" b="1" dirty="0">
                <a:solidFill>
                  <a:srgbClr val="C00000"/>
                </a:solidFill>
              </a:rPr>
              <a:t> independent quadratic function!</a:t>
            </a:r>
            <a:endParaRPr lang="en-US" sz="2000" b="1" dirty="0">
              <a:solidFill>
                <a:srgbClr val="C00000"/>
              </a:solidFill>
              <a:effectLst/>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50315" y="3375808"/>
            <a:ext cx="4103485" cy="73462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4313" y="4514417"/>
            <a:ext cx="5560136" cy="1169146"/>
          </a:xfrm>
          <a:prstGeom prst="rect">
            <a:avLst/>
          </a:prstGeom>
        </p:spPr>
      </p:pic>
    </p:spTree>
    <p:extLst>
      <p:ext uri="{BB962C8B-B14F-4D97-AF65-F5344CB8AC3E}">
        <p14:creationId xmlns:p14="http://schemas.microsoft.com/office/powerpoint/2010/main" val="8274341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Structure Score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buFont typeface="Wingdings" charset="2"/>
                  <a:buChar char="§"/>
                </a:pPr>
                <a:r>
                  <a:rPr lang="en-US" sz="2000" dirty="0">
                    <a:solidFill>
                      <a:schemeClr val="tx1"/>
                    </a:solidFill>
                  </a:rPr>
                  <a:t>Define the instance set in leaf </a:t>
                </a:r>
                <a14:m>
                  <m:oMath xmlns:m="http://schemas.openxmlformats.org/officeDocument/2006/math">
                    <m:r>
                      <a:rPr lang="en-US" sz="2000" b="0" i="1" smtClean="0">
                        <a:solidFill>
                          <a:schemeClr val="tx1"/>
                        </a:solidFill>
                        <a:latin typeface="Cambria Math" charset="0"/>
                      </a:rPr>
                      <m:t>𝑗</m:t>
                    </m:r>
                  </m:oMath>
                </a14:m>
                <a:r>
                  <a:rPr lang="en-US" sz="2000" dirty="0">
                    <a:solidFill>
                      <a:schemeClr val="tx1"/>
                    </a:solidFill>
                  </a:rPr>
                  <a:t> as :</a:t>
                </a:r>
              </a:p>
              <a:p>
                <a:pPr>
                  <a:buFont typeface="Wingdings" charset="2"/>
                  <a:buChar char="§"/>
                </a:pPr>
                <a:r>
                  <a:rPr lang="en-US" sz="2000" dirty="0">
                    <a:solidFill>
                      <a:schemeClr val="tx1"/>
                    </a:solidFill>
                  </a:rPr>
                  <a:t>Two facts about single variable quadratic function: </a:t>
                </a:r>
              </a:p>
              <a:p>
                <a:pPr>
                  <a:buFont typeface="Wingdings" charset="2"/>
                  <a:buChar char="§"/>
                </a:pPr>
                <a:endParaRPr lang="en-US" sz="2000" dirty="0">
                  <a:solidFill>
                    <a:schemeClr val="tx1"/>
                  </a:solidFill>
                </a:endParaRPr>
              </a:p>
              <a:p>
                <a:pPr>
                  <a:buFont typeface="Wingdings" charset="2"/>
                  <a:buChar char="§"/>
                </a:pPr>
                <a:endParaRPr lang="en-US" sz="2000" dirty="0">
                  <a:solidFill>
                    <a:schemeClr val="tx1"/>
                  </a:solidFill>
                </a:endParaRPr>
              </a:p>
              <a:p>
                <a:pPr>
                  <a:buFont typeface="Wingdings" charset="2"/>
                  <a:buChar char="§"/>
                </a:pPr>
                <a:r>
                  <a:rPr lang="en-US" sz="2000" b="1" dirty="0">
                    <a:solidFill>
                      <a:srgbClr val="0070C0"/>
                    </a:solidFill>
                  </a:rPr>
                  <a:t>Define</a:t>
                </a:r>
                <a:r>
                  <a:rPr lang="en-US" sz="2000" dirty="0">
                    <a:solidFill>
                      <a:schemeClr val="tx1"/>
                    </a:solidFill>
                  </a:rPr>
                  <a:t>                                                   </a:t>
                </a:r>
                <a:r>
                  <a:rPr lang="en-US" sz="2000" b="1" dirty="0">
                    <a:solidFill>
                      <a:srgbClr val="0070C0"/>
                    </a:solidFill>
                  </a:rPr>
                  <a:t>then:</a:t>
                </a:r>
              </a:p>
              <a:p>
                <a:pPr>
                  <a:buFont typeface="Wingdings" charset="2"/>
                  <a:buChar char="§"/>
                </a:pPr>
                <a:endParaRPr lang="en-US" sz="2000" dirty="0">
                  <a:solidFill>
                    <a:schemeClr val="tx1"/>
                  </a:solidFill>
                </a:endParaRPr>
              </a:p>
              <a:p>
                <a:pPr>
                  <a:buFont typeface="Wingdings" charset="2"/>
                  <a:buChar char="§"/>
                </a:pPr>
                <a:endParaRPr lang="en-US" sz="2000" dirty="0">
                  <a:solidFill>
                    <a:schemeClr val="tx1"/>
                  </a:solidFill>
                </a:endParaRPr>
              </a:p>
              <a:p>
                <a:pPr>
                  <a:buFont typeface="Wingdings" charset="2"/>
                  <a:buChar char="§"/>
                </a:pPr>
                <a:r>
                  <a:rPr lang="en-US" sz="2000" dirty="0">
                    <a:solidFill>
                      <a:schemeClr val="tx1"/>
                    </a:solidFill>
                  </a:rPr>
                  <a:t>Assume the structure of tree </a:t>
                </a:r>
                <a14:m>
                  <m:oMath xmlns:m="http://schemas.openxmlformats.org/officeDocument/2006/math">
                    <m:r>
                      <a:rPr lang="en-US" sz="2000" b="0" i="1" smtClean="0">
                        <a:solidFill>
                          <a:schemeClr val="tx1"/>
                        </a:solidFill>
                        <a:latin typeface="Cambria Math" charset="0"/>
                      </a:rPr>
                      <m:t>(</m:t>
                    </m:r>
                    <m:r>
                      <a:rPr lang="en-US" sz="2000" b="0" i="1" smtClean="0">
                        <a:solidFill>
                          <a:schemeClr val="tx1"/>
                        </a:solidFill>
                        <a:latin typeface="Cambria Math" charset="0"/>
                      </a:rPr>
                      <m:t>𝑞</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charset="0"/>
                          </a:rPr>
                          <m:t>𝑥</m:t>
                        </m:r>
                      </m:e>
                    </m:d>
                    <m:r>
                      <a:rPr lang="en-US" sz="2000" b="0" i="1" smtClean="0">
                        <a:solidFill>
                          <a:schemeClr val="tx1"/>
                        </a:solidFill>
                        <a:latin typeface="Cambria Math" charset="0"/>
                      </a:rPr>
                      <m:t>)</m:t>
                    </m:r>
                  </m:oMath>
                </a14:m>
                <a:r>
                  <a:rPr lang="en-US" sz="2000" dirty="0">
                    <a:solidFill>
                      <a:schemeClr val="tx1"/>
                    </a:solidFill>
                  </a:rPr>
                  <a:t> is fixed, the </a:t>
                </a:r>
                <a:r>
                  <a:rPr lang="en-US" sz="2000" b="1" dirty="0">
                    <a:solidFill>
                      <a:srgbClr val="0070C0"/>
                    </a:solidFill>
                  </a:rPr>
                  <a:t>optimal weight </a:t>
                </a:r>
                <a:r>
                  <a:rPr lang="en-US" sz="2000" dirty="0">
                    <a:solidFill>
                      <a:schemeClr val="tx1"/>
                    </a:solidFill>
                  </a:rPr>
                  <a:t>in each leaf, and the resulting </a:t>
                </a:r>
                <a:r>
                  <a:rPr lang="en-US" sz="2000" b="1" dirty="0">
                    <a:solidFill>
                      <a:srgbClr val="0070C0"/>
                    </a:solidFill>
                  </a:rPr>
                  <a:t>objective value</a:t>
                </a:r>
                <a:r>
                  <a:rPr lang="en-US" sz="2000" dirty="0">
                    <a:solidFill>
                      <a:schemeClr val="tx1"/>
                    </a:solidFill>
                  </a:rPr>
                  <a:t> are: </a:t>
                </a:r>
              </a:p>
              <a:p>
                <a:pPr>
                  <a:buFont typeface="Wingdings" charset="2"/>
                  <a:buChar char="§"/>
                </a:pPr>
                <a:endParaRPr lang="en-US" sz="2000"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522" t="-1401"/>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7440" y="1803166"/>
            <a:ext cx="2046704" cy="409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0795" y="2588911"/>
            <a:ext cx="6450409" cy="47849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7597" y="3458426"/>
            <a:ext cx="2726487" cy="369839"/>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54724" y="3357631"/>
            <a:ext cx="6265533" cy="90378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64632" y="5258875"/>
            <a:ext cx="5979490" cy="1159382"/>
          </a:xfrm>
          <a:prstGeom prst="rect">
            <a:avLst/>
          </a:prstGeom>
        </p:spPr>
      </p:pic>
      <mc:AlternateContent xmlns:mc="http://schemas.openxmlformats.org/markup-compatibility/2006" xmlns:a14="http://schemas.microsoft.com/office/drawing/2010/main">
        <mc:Choice Requires="a14">
          <p:sp>
            <p:nvSpPr>
              <p:cNvPr id="11" name="Rounded Rectangle 10"/>
              <p:cNvSpPr/>
              <p:nvPr/>
            </p:nvSpPr>
            <p:spPr>
              <a:xfrm>
                <a:off x="7936730" y="5257822"/>
                <a:ext cx="3417070" cy="1039788"/>
              </a:xfrm>
              <a:prstGeom prst="roundRect">
                <a:avLst>
                  <a:gd name="adj" fmla="val 4324"/>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solidFill>
                      <a:srgbClr val="C00000"/>
                    </a:solidFill>
                  </a:rPr>
                  <a:t>Can be used as scoring function to measure quality of a tree structure </a:t>
                </a:r>
                <a14:m>
                  <m:oMath xmlns:m="http://schemas.openxmlformats.org/officeDocument/2006/math">
                    <m:r>
                      <a:rPr lang="en-US" b="0" i="1" smtClean="0">
                        <a:solidFill>
                          <a:srgbClr val="C00000"/>
                        </a:solidFill>
                        <a:latin typeface="Cambria Math" charset="0"/>
                      </a:rPr>
                      <m:t>𝑞</m:t>
                    </m:r>
                    <m:r>
                      <a:rPr lang="en-US" b="0" i="0" smtClean="0">
                        <a:solidFill>
                          <a:srgbClr val="C00000"/>
                        </a:solidFill>
                        <a:latin typeface="Cambria Math" charset="0"/>
                      </a:rPr>
                      <m:t> </m:t>
                    </m:r>
                  </m:oMath>
                </a14:m>
                <a:r>
                  <a:rPr lang="en-US" dirty="0">
                    <a:solidFill>
                      <a:srgbClr val="C00000"/>
                    </a:solidFill>
                  </a:rPr>
                  <a:t>, like impurity score. </a:t>
                </a:r>
              </a:p>
            </p:txBody>
          </p:sp>
        </mc:Choice>
        <mc:Fallback xmlns="">
          <p:sp>
            <p:nvSpPr>
              <p:cNvPr id="11" name="Rounded Rectangle 10"/>
              <p:cNvSpPr>
                <a:spLocks noRot="1" noChangeAspect="1" noMove="1" noResize="1" noEditPoints="1" noAdjustHandles="1" noChangeArrowheads="1" noChangeShapeType="1" noTextEdit="1"/>
              </p:cNvSpPr>
              <p:nvPr/>
            </p:nvSpPr>
            <p:spPr>
              <a:xfrm>
                <a:off x="7936730" y="5257822"/>
                <a:ext cx="3417070" cy="1039788"/>
              </a:xfrm>
              <a:prstGeom prst="roundRect">
                <a:avLst>
                  <a:gd name="adj" fmla="val 4324"/>
                </a:avLst>
              </a:prstGeom>
              <a:blipFill rotWithShape="0">
                <a:blip r:embed="rId8"/>
                <a:stretch>
                  <a:fillRect l="-888" r="-888" b="-36628"/>
                </a:stretch>
              </a:blipFill>
              <a:ln>
                <a:solidFill>
                  <a:srgbClr val="C00000"/>
                </a:solidFill>
              </a:ln>
            </p:spPr>
            <p:txBody>
              <a:bodyPr/>
              <a:lstStyle/>
              <a:p>
                <a:r>
                  <a:rPr lang="en-US">
                    <a:noFill/>
                  </a:rPr>
                  <a:t> </a:t>
                </a:r>
              </a:p>
            </p:txBody>
          </p:sp>
        </mc:Fallback>
      </mc:AlternateContent>
    </p:spTree>
    <p:extLst>
      <p:ext uri="{BB962C8B-B14F-4D97-AF65-F5344CB8AC3E}">
        <p14:creationId xmlns:p14="http://schemas.microsoft.com/office/powerpoint/2010/main" val="1269883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Structure Score Calculation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1443789"/>
            <a:ext cx="10058400" cy="4905328"/>
          </a:xfrm>
          <a:prstGeom prst="rect">
            <a:avLst/>
          </a:prstGeom>
        </p:spPr>
      </p:pic>
    </p:spTree>
    <p:extLst>
      <p:ext uri="{BB962C8B-B14F-4D97-AF65-F5344CB8AC3E}">
        <p14:creationId xmlns:p14="http://schemas.microsoft.com/office/powerpoint/2010/main" val="17429534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Exact Greedy Algorithm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824411" cy="4351338"/>
              </a:xfrm>
            </p:spPr>
            <p:txBody>
              <a:bodyPr>
                <a:normAutofit/>
              </a:bodyPr>
              <a:lstStyle/>
              <a:p>
                <a:pPr>
                  <a:buFont typeface="Wingdings" charset="2"/>
                  <a:buChar char="§"/>
                </a:pPr>
                <a:r>
                  <a:rPr lang="en-US" sz="2000" dirty="0"/>
                  <a:t>Normally it is impossible to enumerate all the possible tree structures </a:t>
                </a:r>
                <a14:m>
                  <m:oMath xmlns:m="http://schemas.openxmlformats.org/officeDocument/2006/math">
                    <m:r>
                      <a:rPr lang="en-US" sz="2000" b="0" i="1" smtClean="0">
                        <a:latin typeface="Cambria Math" charset="0"/>
                      </a:rPr>
                      <m:t>𝑞</m:t>
                    </m:r>
                  </m:oMath>
                </a14:m>
                <a:r>
                  <a:rPr lang="en-US" sz="2000" dirty="0"/>
                  <a:t>.</a:t>
                </a:r>
              </a:p>
              <a:p>
                <a:pPr>
                  <a:buFont typeface="Wingdings" charset="2"/>
                  <a:buChar char="§"/>
                </a:pPr>
                <a:r>
                  <a:rPr lang="en-US" sz="2000" dirty="0"/>
                  <a:t>GBM used </a:t>
                </a:r>
                <a:r>
                  <a:rPr lang="en-US" sz="2000" b="1" dirty="0">
                    <a:solidFill>
                      <a:srgbClr val="0070C0"/>
                    </a:solidFill>
                  </a:rPr>
                  <a:t>a greedy algorithm</a:t>
                </a:r>
                <a:r>
                  <a:rPr lang="en-US" sz="2000" dirty="0">
                    <a:solidFill>
                      <a:srgbClr val="0070C0"/>
                    </a:solidFill>
                  </a:rPr>
                  <a:t> </a:t>
                </a:r>
                <a:r>
                  <a:rPr lang="en-US" sz="2000" dirty="0"/>
                  <a:t>starts from a single leaf and iteratively add branches to the tree.</a:t>
                </a:r>
              </a:p>
              <a:p>
                <a:pPr>
                  <a:buFont typeface="Wingdings" charset="2"/>
                  <a:buChar char="§"/>
                </a:pPr>
                <a:r>
                  <a:rPr lang="en-US" sz="2000" dirty="0"/>
                  <a:t>Assume that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charset="0"/>
                          </a:rPr>
                          <m:t>𝐼</m:t>
                        </m:r>
                      </m:e>
                      <m:sub>
                        <m:r>
                          <a:rPr lang="en-US" sz="2000" b="0" i="1" smtClean="0">
                            <a:latin typeface="Cambria Math" charset="0"/>
                          </a:rPr>
                          <m:t>𝐿</m:t>
                        </m:r>
                      </m:sub>
                    </m:sSub>
                  </m:oMath>
                </a14:m>
                <a:r>
                  <a:rPr lang="en-US" sz="2000" dirty="0"/>
                  <a:t> and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charset="0"/>
                          </a:rPr>
                          <m:t>𝐼</m:t>
                        </m:r>
                      </m:e>
                      <m:sub>
                        <m:r>
                          <a:rPr lang="en-US" sz="2000" b="0" i="1" smtClean="0">
                            <a:latin typeface="Cambria Math" charset="0"/>
                          </a:rPr>
                          <m:t>𝑅</m:t>
                        </m:r>
                      </m:sub>
                    </m:sSub>
                  </m:oMath>
                </a14:m>
                <a:r>
                  <a:rPr lang="en-US" sz="2000" dirty="0"/>
                  <a:t> are the instance sets of left and right nodes after the split. </a:t>
                </a:r>
              </a:p>
              <a:p>
                <a:pPr>
                  <a:buFont typeface="Wingdings" charset="2"/>
                  <a:buChar char="§"/>
                </a:pPr>
                <a:r>
                  <a:rPr lang="en-US" sz="2000" b="1" dirty="0">
                    <a:solidFill>
                      <a:srgbClr val="0070C0"/>
                    </a:solidFill>
                  </a:rPr>
                  <a:t>Loss/cost reduction after split is given by: </a:t>
                </a:r>
              </a:p>
              <a:p>
                <a:pPr>
                  <a:buFont typeface="Wingdings" charset="2"/>
                  <a:buChar char="§"/>
                </a:pPr>
                <a:endParaRPr lang="en-US" sz="2000" dirty="0"/>
              </a:p>
              <a:p>
                <a:pPr>
                  <a:buFont typeface="Wingdings" charset="2"/>
                  <a:buChar char="§"/>
                </a:pPr>
                <a:endParaRPr lang="en-US" sz="2000" dirty="0"/>
              </a:p>
              <a:p>
                <a:pPr>
                  <a:buFont typeface="Wingdings" charset="2"/>
                  <a:buChar char="§"/>
                </a:pPr>
                <a:endParaRPr lang="en-US" sz="2000" dirty="0"/>
              </a:p>
              <a:p>
                <a:pPr>
                  <a:buFont typeface="Wingdings" charset="2"/>
                  <a:buChar char="§"/>
                </a:pPr>
                <a:r>
                  <a:rPr lang="en-US" sz="2000" b="1" dirty="0">
                    <a:solidFill>
                      <a:srgbClr val="C00000"/>
                    </a:solidFill>
                  </a:rPr>
                  <a:t>That formula is usually used in practices for evaluating split candidates. </a:t>
                </a:r>
              </a:p>
              <a:p>
                <a:pPr>
                  <a:buFont typeface="Wingdings" charset="2"/>
                  <a:buChar char="§"/>
                </a:pPr>
                <a:r>
                  <a:rPr lang="en-US" sz="2000" dirty="0"/>
                  <a:t>In addition, to prevent overfitting two techniques from Friedman [1,2] are applied: </a:t>
                </a:r>
              </a:p>
              <a:p>
                <a:pPr lvl="1">
                  <a:buFont typeface="Wingdings" charset="2"/>
                  <a:buChar char="§"/>
                </a:pPr>
                <a:r>
                  <a:rPr lang="en-US" sz="2000" b="1" dirty="0">
                    <a:solidFill>
                      <a:srgbClr val="0070C0"/>
                    </a:solidFill>
                  </a:rPr>
                  <a:t>Shrinkage.</a:t>
                </a:r>
                <a:r>
                  <a:rPr lang="en-US" sz="2000" dirty="0"/>
                  <a:t> It is like learning rate in SGD. </a:t>
                </a:r>
              </a:p>
              <a:p>
                <a:pPr lvl="1">
                  <a:buFont typeface="Wingdings" charset="2"/>
                  <a:buChar char="§"/>
                </a:pPr>
                <a:r>
                  <a:rPr lang="en-US" sz="2000" b="1" dirty="0">
                    <a:solidFill>
                      <a:srgbClr val="0070C0"/>
                    </a:solidFill>
                  </a:rPr>
                  <a:t>Feature Subsampling</a:t>
                </a:r>
                <a:r>
                  <a:rPr lang="en-US" sz="2000" b="1" dirty="0"/>
                  <a:t>.</a:t>
                </a:r>
                <a:r>
                  <a:rPr lang="en-US" sz="2000" dirty="0"/>
                  <a:t> It can speed up computation. </a:t>
                </a:r>
              </a:p>
              <a:p>
                <a:pPr lvl="1">
                  <a:buFont typeface="Wingdings" charset="2"/>
                  <a:buChar char="§"/>
                </a:pPr>
                <a:endParaRPr lang="en-US" sz="2000" dirty="0"/>
              </a:p>
              <a:p>
                <a:pPr>
                  <a:buFont typeface="Wingdings" charset="2"/>
                  <a:buChar char="§"/>
                </a:pPr>
                <a:endParaRPr lang="en-US" sz="2000" dirty="0"/>
              </a:p>
              <a:p>
                <a:pPr>
                  <a:buFont typeface="Wingdings" charset="2"/>
                  <a:buChar char="§"/>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824411" cy="4351338"/>
              </a:xfrm>
              <a:blipFill rotWithShape="0">
                <a:blip r:embed="rId2"/>
                <a:stretch>
                  <a:fillRect l="-450" t="-1401" b="-280"/>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9146" y="3531936"/>
            <a:ext cx="7349370" cy="927767"/>
          </a:xfrm>
          <a:prstGeom prst="rect">
            <a:avLst/>
          </a:prstGeom>
        </p:spPr>
      </p:pic>
    </p:spTree>
    <p:extLst>
      <p:ext uri="{BB962C8B-B14F-4D97-AF65-F5344CB8AC3E}">
        <p14:creationId xmlns:p14="http://schemas.microsoft.com/office/powerpoint/2010/main" val="2629862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Searching and Greedy Algorithms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1028" y="1969336"/>
            <a:ext cx="5576708" cy="3083927"/>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85378"/>
            <a:ext cx="5365020" cy="3613317"/>
          </a:xfrm>
          <a:prstGeom prst="rect">
            <a:avLst/>
          </a:prstGeom>
        </p:spPr>
      </p:pic>
    </p:spTree>
    <p:extLst>
      <p:ext uri="{BB962C8B-B14F-4D97-AF65-F5344CB8AC3E}">
        <p14:creationId xmlns:p14="http://schemas.microsoft.com/office/powerpoint/2010/main" val="10482871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Split Finding Algorithm</a:t>
            </a:r>
          </a:p>
        </p:txBody>
      </p:sp>
      <p:grpSp>
        <p:nvGrpSpPr>
          <p:cNvPr id="6" name="Group 5"/>
          <p:cNvGrpSpPr/>
          <p:nvPr/>
        </p:nvGrpSpPr>
        <p:grpSpPr>
          <a:xfrm>
            <a:off x="774032" y="1829468"/>
            <a:ext cx="11226101" cy="3640889"/>
            <a:chOff x="774032" y="1829468"/>
            <a:chExt cx="11226101" cy="3640889"/>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032" y="1829468"/>
              <a:ext cx="5588908" cy="362484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9193" y="1845510"/>
              <a:ext cx="5540940" cy="3624847"/>
            </a:xfrm>
            <a:prstGeom prst="rect">
              <a:avLst/>
            </a:prstGeom>
          </p:spPr>
        </p:pic>
      </p:grpSp>
    </p:spTree>
    <p:extLst>
      <p:ext uri="{BB962C8B-B14F-4D97-AF65-F5344CB8AC3E}">
        <p14:creationId xmlns:p14="http://schemas.microsoft.com/office/powerpoint/2010/main" val="8724238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62795" y="-3745097"/>
            <a:ext cx="1354979" cy="10750169"/>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7463" y="2984500"/>
            <a:ext cx="4237038" cy="277653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2763" y="2984500"/>
            <a:ext cx="5759450" cy="2776538"/>
          </a:xfrm>
          <a:prstGeom prst="rect">
            <a:avLst/>
          </a:prstGeom>
        </p:spPr>
      </p:pic>
      <p:sp>
        <p:nvSpPr>
          <p:cNvPr id="2" name="Title 1"/>
          <p:cNvSpPr>
            <a:spLocks noGrp="1"/>
          </p:cNvSpPr>
          <p:nvPr>
            <p:ph type="title"/>
          </p:nvPr>
        </p:nvSpPr>
        <p:spPr>
          <a:xfrm>
            <a:off x="1286932" y="1204109"/>
            <a:ext cx="10023398" cy="857894"/>
          </a:xfrm>
        </p:spPr>
        <p:txBody>
          <a:bodyPr>
            <a:normAutofit/>
          </a:bodyPr>
          <a:lstStyle/>
          <a:p>
            <a:r>
              <a:rPr lang="en-US" sz="4000">
                <a:solidFill>
                  <a:srgbClr val="FFFFFF"/>
                </a:solidFill>
              </a:rPr>
              <a:t>Exact Greedy Algorithm</a:t>
            </a:r>
          </a:p>
        </p:txBody>
      </p:sp>
    </p:spTree>
    <p:extLst>
      <p:ext uri="{BB962C8B-B14F-4D97-AF65-F5344CB8AC3E}">
        <p14:creationId xmlns:p14="http://schemas.microsoft.com/office/powerpoint/2010/main" val="21212477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Sparsity-Aware Split Finding</a:t>
            </a:r>
          </a:p>
        </p:txBody>
      </p:sp>
      <p:sp>
        <p:nvSpPr>
          <p:cNvPr id="3" name="Content Placeholder 2"/>
          <p:cNvSpPr>
            <a:spLocks noGrp="1"/>
          </p:cNvSpPr>
          <p:nvPr>
            <p:ph idx="1"/>
          </p:nvPr>
        </p:nvSpPr>
        <p:spPr/>
        <p:txBody>
          <a:bodyPr>
            <a:normAutofit/>
          </a:bodyPr>
          <a:lstStyle/>
          <a:p>
            <a:r>
              <a:rPr lang="en-US" sz="2000" b="1" dirty="0">
                <a:solidFill>
                  <a:srgbClr val="0070C0"/>
                </a:solidFill>
              </a:rPr>
              <a:t>It is common data is sparse due to:</a:t>
            </a:r>
          </a:p>
          <a:p>
            <a:pPr lvl="1"/>
            <a:r>
              <a:rPr lang="en-US" sz="2000" dirty="0"/>
              <a:t>Presence of missing values</a:t>
            </a:r>
          </a:p>
          <a:p>
            <a:pPr lvl="1"/>
            <a:r>
              <a:rPr lang="en-US" sz="2000" dirty="0"/>
              <a:t>Frequent zero entries</a:t>
            </a:r>
          </a:p>
          <a:p>
            <a:pPr lvl="1"/>
            <a:r>
              <a:rPr lang="en-US" sz="2000" dirty="0"/>
              <a:t>One-hot encoding </a:t>
            </a:r>
          </a:p>
          <a:p>
            <a:r>
              <a:rPr lang="en-US" sz="2000" b="1" dirty="0">
                <a:solidFill>
                  <a:srgbClr val="0070C0"/>
                </a:solidFill>
              </a:rPr>
              <a:t>How to make algorithm aware of sparsity?</a:t>
            </a:r>
          </a:p>
          <a:p>
            <a:pPr lvl="1"/>
            <a:r>
              <a:rPr lang="en-US" sz="2000" b="1" dirty="0">
                <a:solidFill>
                  <a:srgbClr val="0070C0"/>
                </a:solidFill>
              </a:rPr>
              <a:t>Solution:</a:t>
            </a:r>
            <a:r>
              <a:rPr lang="en-US" sz="2000" dirty="0"/>
              <a:t> Tree structure with default direction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4433121"/>
            <a:ext cx="3705664" cy="174384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6317" y="4058653"/>
            <a:ext cx="2965413" cy="225324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4183" y="1690688"/>
            <a:ext cx="3989285" cy="4588711"/>
          </a:xfrm>
          <a:prstGeom prst="rect">
            <a:avLst/>
          </a:prstGeom>
        </p:spPr>
      </p:pic>
    </p:spTree>
    <p:extLst>
      <p:ext uri="{BB962C8B-B14F-4D97-AF65-F5344CB8AC3E}">
        <p14:creationId xmlns:p14="http://schemas.microsoft.com/office/powerpoint/2010/main" val="12228864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Pruning and Regularization</a:t>
            </a:r>
          </a:p>
        </p:txBody>
      </p:sp>
      <p:sp>
        <p:nvSpPr>
          <p:cNvPr id="3" name="Content Placeholder 2"/>
          <p:cNvSpPr>
            <a:spLocks noGrp="1"/>
          </p:cNvSpPr>
          <p:nvPr>
            <p:ph idx="1"/>
          </p:nvPr>
        </p:nvSpPr>
        <p:spPr/>
        <p:txBody>
          <a:bodyPr>
            <a:normAutofit/>
          </a:bodyPr>
          <a:lstStyle/>
          <a:p>
            <a:pPr>
              <a:buFont typeface="Wingdings" charset="2"/>
              <a:buChar char="§"/>
            </a:pPr>
            <a:r>
              <a:rPr lang="en-US" sz="2000" b="1" dirty="0">
                <a:solidFill>
                  <a:srgbClr val="0070C0"/>
                </a:solidFill>
              </a:rPr>
              <a:t>The gain of split, it can be negative!</a:t>
            </a:r>
          </a:p>
          <a:p>
            <a:pPr lvl="1">
              <a:buFont typeface="Wingdings" charset="2"/>
              <a:buChar char="§"/>
            </a:pPr>
            <a:endParaRPr lang="en-US" sz="2000" dirty="0"/>
          </a:p>
          <a:p>
            <a:pPr lvl="1">
              <a:buFont typeface="Wingdings" charset="2"/>
              <a:buChar char="§"/>
            </a:pPr>
            <a:endParaRPr lang="en-US" sz="2000" dirty="0"/>
          </a:p>
          <a:p>
            <a:pPr lvl="1">
              <a:buFont typeface="Wingdings" charset="2"/>
              <a:buChar char="§"/>
            </a:pPr>
            <a:endParaRPr lang="en-US" sz="2000" dirty="0"/>
          </a:p>
          <a:p>
            <a:pPr lvl="1">
              <a:buFont typeface="Wingdings" charset="2"/>
              <a:buChar char="§"/>
            </a:pPr>
            <a:r>
              <a:rPr lang="en-US" sz="2000" b="1" dirty="0">
                <a:solidFill>
                  <a:srgbClr val="C00000"/>
                </a:solidFill>
              </a:rPr>
              <a:t>When the training cost reduction is smaller than regularization </a:t>
            </a:r>
            <a:endParaRPr lang="en-US" sz="2000" b="1" dirty="0">
              <a:solidFill>
                <a:srgbClr val="C00000"/>
              </a:solidFill>
              <a:effectLst/>
            </a:endParaRPr>
          </a:p>
          <a:p>
            <a:pPr lvl="1">
              <a:buFont typeface="Wingdings" charset="2"/>
              <a:buChar char="§"/>
            </a:pPr>
            <a:r>
              <a:rPr lang="en-US" sz="2000" dirty="0"/>
              <a:t>Trade-off between simplicity and predictiveness </a:t>
            </a:r>
            <a:endParaRPr lang="en-US" sz="2000" dirty="0">
              <a:effectLst/>
            </a:endParaRPr>
          </a:p>
          <a:p>
            <a:pPr>
              <a:buFont typeface="Wingdings" charset="2"/>
              <a:buChar char="§"/>
            </a:pPr>
            <a:endParaRPr lang="en-US" sz="2000" dirty="0"/>
          </a:p>
          <a:p>
            <a:pPr>
              <a:buFont typeface="Wingdings" charset="2"/>
              <a:buChar char="§"/>
            </a:pPr>
            <a:r>
              <a:rPr lang="en-US" sz="2000" b="1" dirty="0">
                <a:solidFill>
                  <a:srgbClr val="0070C0"/>
                </a:solidFill>
              </a:rPr>
              <a:t>Pre-stopping</a:t>
            </a:r>
          </a:p>
          <a:p>
            <a:pPr lvl="1">
              <a:buFont typeface="Wingdings" charset="2"/>
              <a:buChar char="§"/>
            </a:pPr>
            <a:r>
              <a:rPr lang="en-US" sz="2000" dirty="0"/>
              <a:t>Stop split if the best split have negative gain </a:t>
            </a:r>
            <a:endParaRPr lang="en-US" sz="2000" dirty="0">
              <a:effectLst/>
            </a:endParaRPr>
          </a:p>
          <a:p>
            <a:pPr lvl="1">
              <a:buFont typeface="Wingdings" charset="2"/>
              <a:buChar char="§"/>
            </a:pPr>
            <a:r>
              <a:rPr lang="en-US" sz="2000" dirty="0"/>
              <a:t>But maybe a split can benefit future splits.. </a:t>
            </a:r>
          </a:p>
          <a:p>
            <a:pPr>
              <a:buFont typeface="Wingdings" charset="2"/>
              <a:buChar char="§"/>
            </a:pPr>
            <a:r>
              <a:rPr lang="en-US" sz="2000" b="1" dirty="0">
                <a:solidFill>
                  <a:srgbClr val="0070C0"/>
                </a:solidFill>
              </a:rPr>
              <a:t>Post-pruning</a:t>
            </a:r>
          </a:p>
          <a:p>
            <a:pPr lvl="1">
              <a:buFont typeface="Wingdings" charset="2"/>
              <a:buChar char="§"/>
            </a:pPr>
            <a:r>
              <a:rPr lang="en-US" sz="2000" dirty="0"/>
              <a:t>Grow a tree to maximum depth, recursively prune all the leaf splits with negative gain </a:t>
            </a:r>
            <a:endParaRPr lang="en-US" sz="2000" dirty="0">
              <a:effectLst/>
            </a:endParaRPr>
          </a:p>
          <a:p>
            <a:pPr lvl="1">
              <a:buFont typeface="Wingdings" charset="2"/>
              <a:buChar char="§"/>
            </a:pPr>
            <a:endParaRPr lang="en-US" sz="2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9874" y="2196431"/>
            <a:ext cx="6192252" cy="886046"/>
          </a:xfrm>
          <a:prstGeom prst="rect">
            <a:avLst/>
          </a:prstGeom>
        </p:spPr>
      </p:pic>
    </p:spTree>
    <p:extLst>
      <p:ext uri="{BB962C8B-B14F-4D97-AF65-F5344CB8AC3E}">
        <p14:creationId xmlns:p14="http://schemas.microsoft.com/office/powerpoint/2010/main" val="840534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548640"/>
            <a:ext cx="3600860" cy="5431536"/>
          </a:xfrm>
        </p:spPr>
        <p:txBody>
          <a:bodyPr>
            <a:normAutofit/>
          </a:bodyPr>
          <a:lstStyle/>
          <a:p>
            <a:r>
              <a:rPr lang="en-US" sz="5400"/>
              <a:t>Key Concepts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126418" y="552091"/>
            <a:ext cx="6224335" cy="5431536"/>
          </a:xfrm>
        </p:spPr>
        <p:txBody>
          <a:bodyPr anchor="ctr">
            <a:normAutofit/>
          </a:bodyPr>
          <a:lstStyle/>
          <a:p>
            <a:pPr marL="514350" indent="-514350">
              <a:buFont typeface="+mj-lt"/>
              <a:buAutoNum type="arabicPeriod"/>
            </a:pPr>
            <a:r>
              <a:rPr lang="en-US" sz="2200" b="1" dirty="0"/>
              <a:t>Supervised Learning</a:t>
            </a:r>
          </a:p>
          <a:p>
            <a:pPr lvl="1">
              <a:buFont typeface="Wingdings" charset="2"/>
              <a:buChar char="§"/>
            </a:pPr>
            <a:r>
              <a:rPr lang="en-US" sz="2200" dirty="0"/>
              <a:t>Separation of Model, Parameters, Objective Function, Regularization</a:t>
            </a:r>
          </a:p>
          <a:p>
            <a:pPr lvl="1">
              <a:buFont typeface="Wingdings" charset="2"/>
              <a:buChar char="§"/>
            </a:pPr>
            <a:r>
              <a:rPr lang="en-US" sz="2200" dirty="0"/>
              <a:t>Generalization Trade Off (VC Dimension and Bias-Variance)</a:t>
            </a:r>
          </a:p>
          <a:p>
            <a:pPr marL="514350" indent="-514350">
              <a:buFont typeface="+mj-lt"/>
              <a:buAutoNum type="arabicPeriod"/>
            </a:pPr>
            <a:r>
              <a:rPr lang="en-US" sz="2200" b="1" dirty="0"/>
              <a:t>Decision Tree and CART Ensemble Model </a:t>
            </a:r>
          </a:p>
          <a:p>
            <a:pPr marL="514350" indent="-514350">
              <a:buFont typeface="+mj-lt"/>
              <a:buAutoNum type="arabicPeriod"/>
            </a:pPr>
            <a:r>
              <a:rPr lang="en-US" sz="2200" b="1" dirty="0"/>
              <a:t>Gradient Boosting Algorithm </a:t>
            </a:r>
          </a:p>
          <a:p>
            <a:pPr lvl="1">
              <a:buFont typeface="Wingdings" charset="2"/>
              <a:buChar char="§"/>
            </a:pPr>
            <a:r>
              <a:rPr lang="en-US" sz="2200" dirty="0"/>
              <a:t>Exact Greedy Algorithm </a:t>
            </a:r>
          </a:p>
          <a:p>
            <a:pPr lvl="1">
              <a:buFont typeface="Wingdings" charset="2"/>
              <a:buChar char="§"/>
            </a:pPr>
            <a:r>
              <a:rPr lang="en-US" sz="2200" dirty="0"/>
              <a:t>Sparsity-Aware Split Finding </a:t>
            </a:r>
          </a:p>
          <a:p>
            <a:pPr lvl="1">
              <a:buFont typeface="Wingdings" charset="2"/>
              <a:buChar char="§"/>
            </a:pPr>
            <a:r>
              <a:rPr lang="en-US" sz="2200" dirty="0"/>
              <a:t>Pruning and Regularization</a:t>
            </a:r>
          </a:p>
          <a:p>
            <a:pPr marL="514350" indent="-514350">
              <a:buFont typeface="+mj-lt"/>
              <a:buAutoNum type="arabicPeriod"/>
            </a:pPr>
            <a:r>
              <a:rPr lang="en-US" sz="2200" b="1" dirty="0"/>
              <a:t>Summary</a:t>
            </a:r>
          </a:p>
        </p:txBody>
      </p:sp>
    </p:spTree>
    <p:extLst>
      <p:ext uri="{BB962C8B-B14F-4D97-AF65-F5344CB8AC3E}">
        <p14:creationId xmlns:p14="http://schemas.microsoft.com/office/powerpoint/2010/main" val="13032570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Categorical Variables and Time Series Data</a:t>
            </a:r>
          </a:p>
        </p:txBody>
      </p:sp>
      <p:grpSp>
        <p:nvGrpSpPr>
          <p:cNvPr id="8" name="Group 7"/>
          <p:cNvGrpSpPr/>
          <p:nvPr/>
        </p:nvGrpSpPr>
        <p:grpSpPr>
          <a:xfrm>
            <a:off x="838200" y="1795460"/>
            <a:ext cx="10615279" cy="3633901"/>
            <a:chOff x="838200" y="1795460"/>
            <a:chExt cx="10615279" cy="3633901"/>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196876"/>
              <a:ext cx="5097379" cy="289683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196877"/>
              <a:ext cx="5357479" cy="3232484"/>
            </a:xfrm>
            <a:prstGeom prst="rect">
              <a:avLst/>
            </a:prstGeom>
          </p:spPr>
        </p:pic>
        <p:sp>
          <p:nvSpPr>
            <p:cNvPr id="6" name="TextBox 5"/>
            <p:cNvSpPr txBox="1"/>
            <p:nvPr/>
          </p:nvSpPr>
          <p:spPr>
            <a:xfrm>
              <a:off x="838200" y="1795460"/>
              <a:ext cx="4250266" cy="461665"/>
            </a:xfrm>
            <a:prstGeom prst="rect">
              <a:avLst/>
            </a:prstGeom>
            <a:noFill/>
          </p:spPr>
          <p:txBody>
            <a:bodyPr wrap="none" rtlCol="0">
              <a:spAutoFit/>
            </a:bodyPr>
            <a:lstStyle/>
            <a:p>
              <a:r>
                <a:rPr lang="en-US" sz="2400" b="1" dirty="0">
                  <a:solidFill>
                    <a:srgbClr val="002060"/>
                  </a:solidFill>
                </a:rPr>
                <a:t>Work with Categorical Variables</a:t>
              </a:r>
            </a:p>
          </p:txBody>
        </p:sp>
        <p:sp>
          <p:nvSpPr>
            <p:cNvPr id="7" name="TextBox 6"/>
            <p:cNvSpPr txBox="1"/>
            <p:nvPr/>
          </p:nvSpPr>
          <p:spPr>
            <a:xfrm>
              <a:off x="6096000" y="1795460"/>
              <a:ext cx="3724225" cy="461665"/>
            </a:xfrm>
            <a:prstGeom prst="rect">
              <a:avLst/>
            </a:prstGeom>
            <a:noFill/>
          </p:spPr>
          <p:txBody>
            <a:bodyPr wrap="none" rtlCol="0">
              <a:spAutoFit/>
            </a:bodyPr>
            <a:lstStyle/>
            <a:p>
              <a:r>
                <a:rPr lang="en-US" sz="2400" b="1" dirty="0">
                  <a:solidFill>
                    <a:srgbClr val="002060"/>
                  </a:solidFill>
                </a:rPr>
                <a:t>Work with Time Series Data</a:t>
              </a:r>
            </a:p>
          </p:txBody>
        </p:sp>
      </p:grpSp>
    </p:spTree>
    <p:extLst>
      <p:ext uri="{BB962C8B-B14F-4D97-AF65-F5344CB8AC3E}">
        <p14:creationId xmlns:p14="http://schemas.microsoft.com/office/powerpoint/2010/main" val="433916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Boosted Tree Algorithm</a:t>
            </a:r>
            <a:endParaRPr lang="en-US" dirty="0">
              <a:solidFill>
                <a:srgbClr val="C0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0494" y="1896310"/>
            <a:ext cx="7000325" cy="4247816"/>
          </a:xfrm>
          <a:prstGeom prst="rect">
            <a:avLst/>
          </a:prstGeom>
        </p:spPr>
      </p:pic>
    </p:spTree>
    <p:extLst>
      <p:ext uri="{BB962C8B-B14F-4D97-AF65-F5344CB8AC3E}">
        <p14:creationId xmlns:p14="http://schemas.microsoft.com/office/powerpoint/2010/main" val="5867582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548640"/>
            <a:ext cx="3600860" cy="5431536"/>
          </a:xfrm>
        </p:spPr>
        <p:txBody>
          <a:bodyPr>
            <a:normAutofit/>
          </a:bodyPr>
          <a:lstStyle/>
          <a:p>
            <a:r>
              <a:rPr lang="en-US" sz="5400"/>
              <a:t>Key Concepts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126418" y="552091"/>
            <a:ext cx="6224335" cy="5431536"/>
          </a:xfrm>
        </p:spPr>
        <p:txBody>
          <a:bodyPr anchor="ctr">
            <a:normAutofit/>
          </a:bodyPr>
          <a:lstStyle/>
          <a:p>
            <a:pPr marL="514350" indent="-514350">
              <a:buFont typeface="+mj-lt"/>
              <a:buAutoNum type="arabicPeriod"/>
            </a:pPr>
            <a:r>
              <a:rPr lang="en-US" sz="2200" b="1" dirty="0"/>
              <a:t>Supervised Learning</a:t>
            </a:r>
          </a:p>
          <a:p>
            <a:pPr lvl="1">
              <a:buFont typeface="Wingdings" charset="2"/>
              <a:buChar char="§"/>
            </a:pPr>
            <a:r>
              <a:rPr lang="en-US" sz="2200" dirty="0"/>
              <a:t>Separation of Model, Parameters, Objective Function, Regularization</a:t>
            </a:r>
          </a:p>
          <a:p>
            <a:pPr lvl="1">
              <a:buFont typeface="Wingdings" charset="2"/>
              <a:buChar char="§"/>
            </a:pPr>
            <a:r>
              <a:rPr lang="en-US" sz="2200" dirty="0"/>
              <a:t>Generalization Trade Off (VC Dimension and Bias-Variance)</a:t>
            </a:r>
          </a:p>
          <a:p>
            <a:pPr marL="514350" indent="-514350">
              <a:buFont typeface="+mj-lt"/>
              <a:buAutoNum type="arabicPeriod"/>
            </a:pPr>
            <a:r>
              <a:rPr lang="en-US" sz="2200" b="1" dirty="0"/>
              <a:t>Decision Tree and CART Ensemble Model </a:t>
            </a:r>
          </a:p>
          <a:p>
            <a:pPr marL="514350" indent="-514350">
              <a:buFont typeface="+mj-lt"/>
              <a:buAutoNum type="arabicPeriod"/>
            </a:pPr>
            <a:r>
              <a:rPr lang="en-US" sz="2200" b="1" dirty="0"/>
              <a:t>Gradient Boosting Algorithm </a:t>
            </a:r>
          </a:p>
          <a:p>
            <a:pPr lvl="1">
              <a:buFont typeface="Wingdings" charset="2"/>
              <a:buChar char="§"/>
            </a:pPr>
            <a:r>
              <a:rPr lang="en-US" sz="2200" dirty="0"/>
              <a:t>Exact Greedy Algorithm </a:t>
            </a:r>
          </a:p>
          <a:p>
            <a:pPr lvl="1">
              <a:buFont typeface="Wingdings" charset="2"/>
              <a:buChar char="§"/>
            </a:pPr>
            <a:r>
              <a:rPr lang="en-US" sz="2200" dirty="0"/>
              <a:t>Sparsity-Aware Split Finding </a:t>
            </a:r>
          </a:p>
          <a:p>
            <a:pPr lvl="1">
              <a:buFont typeface="Wingdings" charset="2"/>
              <a:buChar char="§"/>
            </a:pPr>
            <a:r>
              <a:rPr lang="en-US" sz="2200" dirty="0"/>
              <a:t>Pruning and Regularization</a:t>
            </a:r>
          </a:p>
          <a:p>
            <a:pPr marL="514350" indent="-514350">
              <a:buFont typeface="+mj-lt"/>
              <a:buAutoNum type="arabicPeriod"/>
            </a:pPr>
            <a:r>
              <a:rPr lang="en-US" sz="2200" b="1" dirty="0"/>
              <a:t>Summary</a:t>
            </a:r>
          </a:p>
        </p:txBody>
      </p:sp>
    </p:spTree>
    <p:extLst>
      <p:ext uri="{BB962C8B-B14F-4D97-AF65-F5344CB8AC3E}">
        <p14:creationId xmlns:p14="http://schemas.microsoft.com/office/powerpoint/2010/main" val="32387163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XGBoost Parameters</a:t>
            </a:r>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sz="2000" b="1" dirty="0">
                <a:solidFill>
                  <a:srgbClr val="0070C0"/>
                </a:solidFill>
              </a:rPr>
              <a:t>max_depth</a:t>
            </a:r>
            <a:r>
              <a:rPr lang="en-US" sz="2000" dirty="0">
                <a:solidFill>
                  <a:srgbClr val="0070C0"/>
                </a:solidFill>
              </a:rPr>
              <a:t> </a:t>
            </a:r>
            <a:r>
              <a:rPr lang="en-US" sz="2000" dirty="0"/>
              <a:t>(how deep is your tree?)  </a:t>
            </a:r>
          </a:p>
          <a:p>
            <a:pPr marL="457200" indent="-457200">
              <a:buFont typeface="+mj-lt"/>
              <a:buAutoNum type="arabicPeriod"/>
            </a:pPr>
            <a:r>
              <a:rPr lang="en-US" sz="2000" b="1" dirty="0">
                <a:solidFill>
                  <a:srgbClr val="0070C0"/>
                </a:solidFill>
              </a:rPr>
              <a:t>learning_rate</a:t>
            </a:r>
            <a:r>
              <a:rPr lang="en-US" sz="2000" b="1" dirty="0"/>
              <a:t> (</a:t>
            </a:r>
            <a:r>
              <a:rPr lang="en-US" sz="2000" dirty="0"/>
              <a:t>shrinkage parameter, "speed of learning")  </a:t>
            </a:r>
          </a:p>
          <a:p>
            <a:pPr marL="457200" indent="-457200">
              <a:buFont typeface="+mj-lt"/>
              <a:buAutoNum type="arabicPeriod"/>
            </a:pPr>
            <a:r>
              <a:rPr lang="en-US" sz="2000" b="1" dirty="0">
                <a:solidFill>
                  <a:srgbClr val="0070C0"/>
                </a:solidFill>
              </a:rPr>
              <a:t>max_delta_step</a:t>
            </a:r>
            <a:r>
              <a:rPr lang="en-US" sz="2000" dirty="0">
                <a:solidFill>
                  <a:srgbClr val="0070C0"/>
                </a:solidFill>
              </a:rPr>
              <a:t> </a:t>
            </a:r>
            <a:r>
              <a:rPr lang="en-US" sz="2000" dirty="0"/>
              <a:t>(additional cap on learning rate, needed in case of highly imbalanced classes)  </a:t>
            </a:r>
          </a:p>
          <a:p>
            <a:pPr marL="457200" indent="-457200">
              <a:buFont typeface="+mj-lt"/>
              <a:buAutoNum type="arabicPeriod"/>
            </a:pPr>
            <a:r>
              <a:rPr lang="en-US" sz="2000" b="1" dirty="0">
                <a:solidFill>
                  <a:srgbClr val="0070C0"/>
                </a:solidFill>
              </a:rPr>
              <a:t>n_estimators</a:t>
            </a:r>
            <a:r>
              <a:rPr lang="en-US" sz="2000" dirty="0">
                <a:solidFill>
                  <a:srgbClr val="0070C0"/>
                </a:solidFill>
              </a:rPr>
              <a:t> </a:t>
            </a:r>
            <a:r>
              <a:rPr lang="en-US" sz="2000" dirty="0"/>
              <a:t>(number of boosting rounds)  </a:t>
            </a:r>
          </a:p>
          <a:p>
            <a:pPr marL="457200" indent="-457200">
              <a:buFont typeface="+mj-lt"/>
              <a:buAutoNum type="arabicPeriod"/>
            </a:pPr>
            <a:r>
              <a:rPr lang="en-US" sz="2000" b="1" dirty="0">
                <a:solidFill>
                  <a:srgbClr val="0070C0"/>
                </a:solidFill>
              </a:rPr>
              <a:t>booster</a:t>
            </a:r>
            <a:r>
              <a:rPr lang="en-US" sz="2000" dirty="0">
                <a:solidFill>
                  <a:srgbClr val="0070C0"/>
                </a:solidFill>
              </a:rPr>
              <a:t> </a:t>
            </a:r>
            <a:r>
              <a:rPr lang="en-US" sz="2000" dirty="0"/>
              <a:t>(as XGBoost is not only about trees, but it actually is)  </a:t>
            </a:r>
          </a:p>
          <a:p>
            <a:pPr marL="457200" indent="-457200">
              <a:buFont typeface="+mj-lt"/>
              <a:buAutoNum type="arabicPeriod"/>
            </a:pPr>
            <a:r>
              <a:rPr lang="en-US" sz="2000" b="1" dirty="0">
                <a:solidFill>
                  <a:srgbClr val="0070C0"/>
                </a:solidFill>
              </a:rPr>
              <a:t>scale_pos_weight</a:t>
            </a:r>
            <a:r>
              <a:rPr lang="en-US" sz="2000" dirty="0">
                <a:solidFill>
                  <a:srgbClr val="0070C0"/>
                </a:solidFill>
              </a:rPr>
              <a:t> </a:t>
            </a:r>
            <a:r>
              <a:rPr lang="en-US" sz="2000" dirty="0"/>
              <a:t>(in binary classification whether to rebalance the weights)  </a:t>
            </a:r>
          </a:p>
          <a:p>
            <a:pPr marL="457200" indent="-457200">
              <a:buFont typeface="+mj-lt"/>
              <a:buAutoNum type="arabicPeriod"/>
            </a:pPr>
            <a:r>
              <a:rPr lang="en-US" sz="2000" b="1" dirty="0">
                <a:solidFill>
                  <a:srgbClr val="0070C0"/>
                </a:solidFill>
              </a:rPr>
              <a:t>base_score</a:t>
            </a:r>
            <a:r>
              <a:rPr lang="en-US" sz="2000" dirty="0">
                <a:solidFill>
                  <a:srgbClr val="0070C0"/>
                </a:solidFill>
              </a:rPr>
              <a:t> </a:t>
            </a:r>
            <a:r>
              <a:rPr lang="en-US" sz="2000" dirty="0"/>
              <a:t>(boosting starts with predicting 0.5 for all observations, you can change it here) </a:t>
            </a:r>
          </a:p>
          <a:p>
            <a:pPr marL="457200" indent="-457200">
              <a:buFont typeface="+mj-lt"/>
              <a:buAutoNum type="arabicPeriod"/>
            </a:pPr>
            <a:r>
              <a:rPr lang="en-US" sz="2000" b="1" dirty="0">
                <a:solidFill>
                  <a:srgbClr val="0070C0"/>
                </a:solidFill>
              </a:rPr>
              <a:t>seed / random_state</a:t>
            </a:r>
            <a:r>
              <a:rPr lang="en-US" sz="2000" dirty="0"/>
              <a:t> (To reproduce results.)</a:t>
            </a:r>
          </a:p>
          <a:p>
            <a:pPr marL="457200" indent="-457200">
              <a:buFont typeface="+mj-lt"/>
              <a:buAutoNum type="arabicPeriod"/>
            </a:pPr>
            <a:r>
              <a:rPr lang="en-US" sz="2000" b="1" dirty="0">
                <a:solidFill>
                  <a:srgbClr val="0070C0"/>
                </a:solidFill>
              </a:rPr>
              <a:t>missing</a:t>
            </a:r>
            <a:r>
              <a:rPr lang="en-US" sz="2000" dirty="0">
                <a:solidFill>
                  <a:srgbClr val="0070C0"/>
                </a:solidFill>
              </a:rPr>
              <a:t> </a:t>
            </a:r>
            <a:r>
              <a:rPr lang="en-US" sz="2000" dirty="0"/>
              <a:t>(if you want to treat some other things as missing than np.nan) </a:t>
            </a:r>
            <a:endParaRPr lang="en-US" sz="2000" dirty="0">
              <a:effectLst/>
            </a:endParaRPr>
          </a:p>
          <a:p>
            <a:pPr marL="457200" indent="-457200">
              <a:buFont typeface="+mj-lt"/>
              <a:buAutoNum type="arabicPeriod"/>
            </a:pPr>
            <a:r>
              <a:rPr lang="en-US" sz="2000" b="1" dirty="0">
                <a:solidFill>
                  <a:srgbClr val="0070C0"/>
                </a:solidFill>
              </a:rPr>
              <a:t>objective</a:t>
            </a:r>
            <a:r>
              <a:rPr lang="en-US" sz="2000" dirty="0">
                <a:solidFill>
                  <a:srgbClr val="0070C0"/>
                </a:solidFill>
              </a:rPr>
              <a:t> </a:t>
            </a:r>
            <a:r>
              <a:rPr lang="en-US" sz="2000" dirty="0"/>
              <a:t>(give callable that maps objective(y_true, y_pred) -&gt; grad, hes) </a:t>
            </a:r>
          </a:p>
          <a:p>
            <a:pPr marL="457200" indent="-457200">
              <a:buFont typeface="+mj-lt"/>
              <a:buAutoNum type="arabicPeriod"/>
            </a:pPr>
            <a:endParaRPr lang="en-US" sz="2000" dirty="0"/>
          </a:p>
        </p:txBody>
      </p:sp>
    </p:spTree>
    <p:extLst>
      <p:ext uri="{BB962C8B-B14F-4D97-AF65-F5344CB8AC3E}">
        <p14:creationId xmlns:p14="http://schemas.microsoft.com/office/powerpoint/2010/main" val="8329867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3467" y="321734"/>
            <a:ext cx="10905066" cy="1135737"/>
          </a:xfrm>
        </p:spPr>
        <p:txBody>
          <a:bodyPr>
            <a:normAutofit/>
          </a:bodyPr>
          <a:lstStyle/>
          <a:p>
            <a:r>
              <a:rPr lang="en-US" sz="3600"/>
              <a:t>Limitation of XGBoost</a:t>
            </a:r>
          </a:p>
        </p:txBody>
      </p:sp>
      <p:sp>
        <p:nvSpPr>
          <p:cNvPr id="3" name="Content Placeholder 2"/>
          <p:cNvSpPr>
            <a:spLocks noGrp="1"/>
          </p:cNvSpPr>
          <p:nvPr>
            <p:ph idx="1"/>
          </p:nvPr>
        </p:nvSpPr>
        <p:spPr>
          <a:xfrm>
            <a:off x="643469" y="1782981"/>
            <a:ext cx="4008384" cy="4393982"/>
          </a:xfrm>
        </p:spPr>
        <p:txBody>
          <a:bodyPr>
            <a:normAutofit/>
          </a:bodyPr>
          <a:lstStyle/>
          <a:p>
            <a:pPr marL="514350" indent="-514350">
              <a:buFont typeface="+mj-lt"/>
              <a:buAutoNum type="arabicPeriod"/>
            </a:pPr>
            <a:r>
              <a:rPr lang="en-US" sz="2000"/>
              <a:t>Cant work properly with complex data. Coz it is based on Decision Tree.</a:t>
            </a:r>
          </a:p>
          <a:p>
            <a:pPr marL="514350" indent="-514350">
              <a:buFont typeface="+mj-lt"/>
              <a:buAutoNum type="arabicPeriod"/>
            </a:pPr>
            <a:r>
              <a:rPr lang="en-US" sz="2000"/>
              <a:t>Harder to train compare to Random Forest. </a:t>
            </a:r>
          </a:p>
          <a:p>
            <a:pPr marL="514350" indent="-514350">
              <a:buFont typeface="+mj-lt"/>
              <a:buAutoNum type="arabicPeriod"/>
            </a:pPr>
            <a:r>
              <a:rPr lang="en-US" sz="2000"/>
              <a:t>Inappropriate for time series data. Eq. How to do k-fold validation.</a:t>
            </a:r>
          </a:p>
          <a:p>
            <a:pPr marL="514350" indent="-514350">
              <a:buFont typeface="+mj-lt"/>
              <a:buAutoNum type="arabicPeriod"/>
            </a:pPr>
            <a:endParaRPr lang="en-US" sz="2000"/>
          </a:p>
          <a:p>
            <a:pPr marL="514350" indent="-514350">
              <a:buFont typeface="+mj-lt"/>
              <a:buAutoNum type="arabicPeriod"/>
            </a:pPr>
            <a:endParaRPr lang="en-US" sz="2000"/>
          </a:p>
          <a:p>
            <a:pPr marL="514350" indent="-514350">
              <a:buFont typeface="+mj-lt"/>
              <a:buAutoNum type="arabicPeriod"/>
            </a:pPr>
            <a:endParaRPr lang="en-US" sz="200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Train">
            <a:extLst>
              <a:ext uri="{FF2B5EF4-FFF2-40B4-BE49-F238E27FC236}">
                <a16:creationId xmlns:a16="http://schemas.microsoft.com/office/drawing/2014/main" id="{90467BDA-E27B-4D67-8BDD-CA15B4FE004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0980" y="1782981"/>
            <a:ext cx="4361892" cy="4361892"/>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224779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3467" y="321734"/>
            <a:ext cx="10905066" cy="1135737"/>
          </a:xfrm>
        </p:spPr>
        <p:txBody>
          <a:bodyPr>
            <a:normAutofit/>
          </a:bodyPr>
          <a:lstStyle/>
          <a:p>
            <a:r>
              <a:rPr lang="en-US" sz="3600"/>
              <a:t>Summary</a:t>
            </a:r>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F0B03B15-990D-4475-9982-45C25C76E7EB}"/>
              </a:ext>
            </a:extLst>
          </p:cNvPr>
          <p:cNvGraphicFramePr>
            <a:graphicFrameLocks noGrp="1"/>
          </p:cNvGraphicFramePr>
          <p:nvPr>
            <p:ph idx="1"/>
            <p:extLst>
              <p:ext uri="{D42A27DB-BD31-4B8C-83A1-F6EECF244321}">
                <p14:modId xmlns:p14="http://schemas.microsoft.com/office/powerpoint/2010/main" val="68410155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866774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Home Work</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4624" y="1675227"/>
            <a:ext cx="8062752" cy="4394199"/>
          </a:xfrm>
          <a:prstGeom prst="rect">
            <a:avLst/>
          </a:prstGeom>
        </p:spPr>
      </p:pic>
    </p:spTree>
    <p:extLst>
      <p:ext uri="{BB962C8B-B14F-4D97-AF65-F5344CB8AC3E}">
        <p14:creationId xmlns:p14="http://schemas.microsoft.com/office/powerpoint/2010/main" val="14084500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3467" y="321734"/>
            <a:ext cx="10905066" cy="1135737"/>
          </a:xfrm>
        </p:spPr>
        <p:txBody>
          <a:bodyPr>
            <a:normAutofit/>
          </a:bodyPr>
          <a:lstStyle/>
          <a:p>
            <a:r>
              <a:rPr lang="en-US" sz="3600"/>
              <a:t>Reference and Further Reading*</a:t>
            </a:r>
          </a:p>
        </p:txBody>
      </p:sp>
      <p:sp>
        <p:nvSpPr>
          <p:cNvPr id="3" name="Content Placeholder 2"/>
          <p:cNvSpPr>
            <a:spLocks noGrp="1"/>
          </p:cNvSpPr>
          <p:nvPr>
            <p:ph idx="1"/>
          </p:nvPr>
        </p:nvSpPr>
        <p:spPr>
          <a:xfrm>
            <a:off x="643467" y="1782981"/>
            <a:ext cx="10905066" cy="4393982"/>
          </a:xfrm>
        </p:spPr>
        <p:txBody>
          <a:bodyPr>
            <a:normAutofit/>
          </a:bodyPr>
          <a:lstStyle/>
          <a:p>
            <a:pPr marL="457200" indent="-457200">
              <a:buFont typeface="+mj-lt"/>
              <a:buAutoNum type="arabicPeriod"/>
            </a:pPr>
            <a:r>
              <a:rPr lang="en-US" sz="2000" dirty="0"/>
              <a:t>Mason et al., Boosting Algorithms as Gradient Descent in Function Space, 1999. </a:t>
            </a:r>
          </a:p>
          <a:p>
            <a:pPr marL="457200" indent="-457200">
              <a:buFont typeface="+mj-lt"/>
              <a:buAutoNum type="arabicPeriod"/>
            </a:pPr>
            <a:r>
              <a:rPr lang="en-US" sz="2000" dirty="0"/>
              <a:t>J.H. Friedman, Stochastic Gradient Boosting, 1999.</a:t>
            </a:r>
          </a:p>
          <a:p>
            <a:pPr marL="457200" indent="-457200">
              <a:buFont typeface="+mj-lt"/>
              <a:buAutoNum type="arabicPeriod"/>
            </a:pPr>
            <a:r>
              <a:rPr lang="en-US" sz="2000" dirty="0"/>
              <a:t>J.H. Friedman, Greedy function approximation a gradient boosting machine, 2001.</a:t>
            </a:r>
          </a:p>
          <a:p>
            <a:pPr marL="457200" indent="-457200">
              <a:buFont typeface="+mj-lt"/>
              <a:buAutoNum type="arabicPeriod"/>
            </a:pPr>
            <a:r>
              <a:rPr lang="en-US" sz="2000" dirty="0"/>
              <a:t>Tianqi Chen et al., XGBoost: A Scalable Tree Boosting System, </a:t>
            </a:r>
            <a:r>
              <a:rPr lang="nb-NO" sz="2000" dirty="0"/>
              <a:t>arXiv:1603.02754v3, 2016. </a:t>
            </a:r>
          </a:p>
          <a:p>
            <a:pPr marL="457200" indent="-457200">
              <a:buFont typeface="+mj-lt"/>
              <a:buAutoNum type="arabicPeriod"/>
            </a:pPr>
            <a:r>
              <a:rPr lang="nb-NO" sz="2000" dirty="0"/>
              <a:t>Tianqi Chen </a:t>
            </a:r>
            <a:r>
              <a:rPr lang="en-US" sz="2000" dirty="0"/>
              <a:t>XGBoost Documentation: </a:t>
            </a:r>
            <a:r>
              <a:rPr lang="en-US" sz="2000" dirty="0">
                <a:hlinkClick r:id="rId2"/>
              </a:rPr>
              <a:t>https://xgboost.readthedocs.io/en/latest/index.html</a:t>
            </a:r>
            <a:r>
              <a:rPr lang="en-US" sz="2000" dirty="0"/>
              <a:t> </a:t>
            </a:r>
          </a:p>
          <a:p>
            <a:pPr marL="457200" indent="-457200">
              <a:buFont typeface="+mj-lt"/>
              <a:buAutoNum type="arabicPeriod"/>
            </a:pPr>
            <a:r>
              <a:rPr lang="en-US" sz="2000" dirty="0"/>
              <a:t>Hastie et al., The Element of Statistical Learning, Chapter 10. </a:t>
            </a:r>
          </a:p>
          <a:p>
            <a:pPr marL="457200" indent="-457200">
              <a:buFont typeface="+mj-lt"/>
              <a:buAutoNum type="arabicPeriod"/>
            </a:pPr>
            <a:endParaRPr lang="nb-NO" sz="2000" dirty="0"/>
          </a:p>
          <a:p>
            <a:pPr marL="457200" indent="-457200">
              <a:buFont typeface="+mj-lt"/>
              <a:buAutoNum type="arabicPeriod"/>
            </a:pPr>
            <a:endParaRPr lang="en-US" sz="2000" dirty="0"/>
          </a:p>
          <a:p>
            <a:pPr marL="457200" indent="-457200">
              <a:buFont typeface="+mj-lt"/>
              <a:buAutoNum type="arabicPeriod"/>
            </a:pPr>
            <a:endParaRPr lang="en-US"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271120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3467" y="321734"/>
            <a:ext cx="10905066" cy="1135737"/>
          </a:xfrm>
        </p:spPr>
        <p:txBody>
          <a:bodyPr>
            <a:normAutofit/>
          </a:bodyPr>
          <a:lstStyle/>
          <a:p>
            <a:r>
              <a:rPr lang="en-US" sz="3600"/>
              <a:t>Supervised Learning Problem</a:t>
            </a:r>
          </a:p>
        </p:txBody>
      </p:sp>
      <mc:AlternateContent xmlns:mc="http://schemas.openxmlformats.org/markup-compatibility/2006">
        <mc:Choice xmlns:a14="http://schemas.microsoft.com/office/drawing/2010/main" Requires="a14">
          <p:sp>
            <p:nvSpPr>
              <p:cNvPr id="25" name="Content Placeholder 2"/>
              <p:cNvSpPr>
                <a:spLocks noGrp="1"/>
              </p:cNvSpPr>
              <p:nvPr>
                <p:ph idx="1"/>
              </p:nvPr>
            </p:nvSpPr>
            <p:spPr>
              <a:xfrm>
                <a:off x="643469" y="1782981"/>
                <a:ext cx="4008384" cy="4393982"/>
              </a:xfrm>
            </p:spPr>
            <p:txBody>
              <a:bodyPr>
                <a:normAutofit/>
              </a:bodyPr>
              <a:lstStyle/>
              <a:p>
                <a:pPr>
                  <a:buFont typeface="Wingdings" charset="2"/>
                  <a:buChar char="§"/>
                </a:pPr>
                <a:r>
                  <a:rPr lang="en-US" sz="1400" b="1"/>
                  <a:t>Model</a:t>
                </a:r>
              </a:p>
              <a:p>
                <a:pPr lvl="1">
                  <a:buFont typeface="Wingdings" charset="2"/>
                  <a:buChar char="§"/>
                </a:pPr>
                <a:r>
                  <a:rPr lang="en-US" sz="1400"/>
                  <a:t>Model = hypothesis set + algorithm </a:t>
                </a:r>
              </a:p>
              <a:p>
                <a:pPr lvl="1">
                  <a:buFont typeface="Wingdings" charset="2"/>
                  <a:buChar char="§"/>
                </a:pPr>
                <a:r>
                  <a:rPr lang="en-US" sz="1400"/>
                  <a:t>Model makes prediction </a:t>
                </a:r>
                <a14:m>
                  <m:oMath xmlns:m="http://schemas.openxmlformats.org/officeDocument/2006/math">
                    <m:acc>
                      <m:accPr>
                        <m:chr m:val="̂"/>
                        <m:ctrlPr>
                          <a:rPr lang="en-US" sz="1400" i="1">
                            <a:latin typeface="Cambria Math" panose="02040503050406030204" pitchFamily="18" charset="0"/>
                          </a:rPr>
                        </m:ctrlPr>
                      </m:accPr>
                      <m:e>
                        <m:sSub>
                          <m:sSubPr>
                            <m:ctrlPr>
                              <a:rPr lang="en-US" sz="1400" i="1">
                                <a:latin typeface="Cambria Math" panose="02040503050406030204" pitchFamily="18" charset="0"/>
                              </a:rPr>
                            </m:ctrlPr>
                          </m:sSubPr>
                          <m:e>
                            <m:r>
                              <a:rPr lang="en-US" sz="1400" b="0" i="1">
                                <a:latin typeface="Cambria Math" charset="0"/>
                              </a:rPr>
                              <m:t>𝑦</m:t>
                            </m:r>
                          </m:e>
                          <m:sub>
                            <m:r>
                              <a:rPr lang="en-US" sz="1400" b="0" i="1">
                                <a:latin typeface="Cambria Math" charset="0"/>
                              </a:rPr>
                              <m:t>𝑖</m:t>
                            </m:r>
                          </m:sub>
                        </m:sSub>
                      </m:e>
                    </m:acc>
                    <m:r>
                      <a:rPr lang="en-US" sz="1400" b="0" i="1">
                        <a:latin typeface="Cambria Math" charset="0"/>
                      </a:rPr>
                      <m:t> </m:t>
                    </m:r>
                  </m:oMath>
                </a14:m>
                <a:r>
                  <a:rPr lang="en-US" sz="1400"/>
                  <a:t>given </a:t>
                </a:r>
                <a14:m>
                  <m:oMath xmlns:m="http://schemas.openxmlformats.org/officeDocument/2006/math">
                    <m:sSub>
                      <m:sSubPr>
                        <m:ctrlPr>
                          <a:rPr lang="en-US" sz="1400" i="1">
                            <a:latin typeface="Cambria Math" panose="02040503050406030204" pitchFamily="18" charset="0"/>
                          </a:rPr>
                        </m:ctrlPr>
                      </m:sSubPr>
                      <m:e>
                        <m:r>
                          <a:rPr lang="en-US" sz="1400" b="0" i="1">
                            <a:latin typeface="Cambria Math" charset="0"/>
                          </a:rPr>
                          <m:t>𝑥</m:t>
                        </m:r>
                      </m:e>
                      <m:sub>
                        <m:r>
                          <a:rPr lang="en-US" sz="1400" b="0" i="1">
                            <a:latin typeface="Cambria Math" charset="0"/>
                          </a:rPr>
                          <m:t>𝑖</m:t>
                        </m:r>
                      </m:sub>
                    </m:sSub>
                  </m:oMath>
                </a14:m>
                <a:endParaRPr lang="en-US" sz="1400"/>
              </a:p>
              <a:p>
                <a:pPr lvl="1">
                  <a:buFont typeface="Wingdings" charset="2"/>
                  <a:buChar char="§"/>
                </a:pPr>
                <a:r>
                  <a:rPr lang="en-US" sz="1400"/>
                  <a:t>Prediction </a:t>
                </a:r>
                <a14:m>
                  <m:oMath xmlns:m="http://schemas.openxmlformats.org/officeDocument/2006/math">
                    <m:acc>
                      <m:accPr>
                        <m:chr m:val="̂"/>
                        <m:ctrlPr>
                          <a:rPr lang="en-US" sz="1400" i="1">
                            <a:latin typeface="Cambria Math" panose="02040503050406030204" pitchFamily="18" charset="0"/>
                          </a:rPr>
                        </m:ctrlPr>
                      </m:accPr>
                      <m:e>
                        <m:sSub>
                          <m:sSubPr>
                            <m:ctrlPr>
                              <a:rPr lang="en-US" sz="1400" i="1">
                                <a:latin typeface="Cambria Math" panose="02040503050406030204" pitchFamily="18" charset="0"/>
                              </a:rPr>
                            </m:ctrlPr>
                          </m:sSubPr>
                          <m:e>
                            <m:r>
                              <a:rPr lang="en-US" sz="1400" b="0" i="1">
                                <a:latin typeface="Cambria Math" charset="0"/>
                              </a:rPr>
                              <m:t>𝑦</m:t>
                            </m:r>
                          </m:e>
                          <m:sub>
                            <m:r>
                              <a:rPr lang="en-US" sz="1400" b="0" i="1">
                                <a:latin typeface="Cambria Math" charset="0"/>
                              </a:rPr>
                              <m:t>𝑖</m:t>
                            </m:r>
                          </m:sub>
                        </m:sSub>
                      </m:e>
                    </m:acc>
                  </m:oMath>
                </a14:m>
                <a:r>
                  <a:rPr lang="en-US" sz="1400"/>
                  <a:t> can have many interpretations:</a:t>
                </a:r>
              </a:p>
              <a:p>
                <a:pPr lvl="2">
                  <a:buFont typeface="Wingdings" charset="2"/>
                  <a:buChar char="§"/>
                </a:pPr>
                <a:r>
                  <a:rPr lang="en-US" sz="1400" b="1"/>
                  <a:t>Regression:</a:t>
                </a:r>
                <a:r>
                  <a:rPr lang="en-US" sz="1400"/>
                  <a:t>  </a:t>
                </a:r>
                <a14:m>
                  <m:oMath xmlns:m="http://schemas.openxmlformats.org/officeDocument/2006/math">
                    <m:acc>
                      <m:accPr>
                        <m:chr m:val="̂"/>
                        <m:ctrlPr>
                          <a:rPr lang="en-US" sz="1400" i="1">
                            <a:latin typeface="Cambria Math" panose="02040503050406030204" pitchFamily="18" charset="0"/>
                          </a:rPr>
                        </m:ctrlPr>
                      </m:accPr>
                      <m:e>
                        <m:sSub>
                          <m:sSubPr>
                            <m:ctrlPr>
                              <a:rPr lang="en-US" sz="1400" i="1">
                                <a:latin typeface="Cambria Math" panose="02040503050406030204" pitchFamily="18" charset="0"/>
                              </a:rPr>
                            </m:ctrlPr>
                          </m:sSubPr>
                          <m:e>
                            <m:r>
                              <a:rPr lang="en-US" sz="1400" b="0" i="1">
                                <a:latin typeface="Cambria Math" charset="0"/>
                              </a:rPr>
                              <m:t>𝑦</m:t>
                            </m:r>
                          </m:e>
                          <m:sub>
                            <m:r>
                              <a:rPr lang="en-US" sz="1400" b="0" i="1">
                                <a:latin typeface="Cambria Math" charset="0"/>
                              </a:rPr>
                              <m:t>𝑖</m:t>
                            </m:r>
                          </m:sub>
                        </m:sSub>
                      </m:e>
                    </m:acc>
                  </m:oMath>
                </a14:m>
                <a:r>
                  <a:rPr lang="en-US" sz="1400"/>
                  <a:t> is predicted values</a:t>
                </a:r>
              </a:p>
              <a:p>
                <a:pPr lvl="2">
                  <a:buFont typeface="Wingdings" charset="2"/>
                  <a:buChar char="§"/>
                </a:pPr>
                <a:r>
                  <a:rPr lang="en-US" sz="1400" b="1"/>
                  <a:t>Classifications:</a:t>
                </a:r>
                <a:r>
                  <a:rPr lang="en-US" sz="1400"/>
                  <a:t> </a:t>
                </a:r>
                <a14:m>
                  <m:oMath xmlns:m="http://schemas.openxmlformats.org/officeDocument/2006/math">
                    <m:acc>
                      <m:accPr>
                        <m:chr m:val="̂"/>
                        <m:ctrlPr>
                          <a:rPr lang="en-US" sz="1400" i="1">
                            <a:latin typeface="Cambria Math" panose="02040503050406030204" pitchFamily="18" charset="0"/>
                          </a:rPr>
                        </m:ctrlPr>
                      </m:accPr>
                      <m:e>
                        <m:sSub>
                          <m:sSubPr>
                            <m:ctrlPr>
                              <a:rPr lang="en-US" sz="1400" i="1">
                                <a:latin typeface="Cambria Math" panose="02040503050406030204" pitchFamily="18" charset="0"/>
                              </a:rPr>
                            </m:ctrlPr>
                          </m:sSubPr>
                          <m:e>
                            <m:r>
                              <a:rPr lang="en-US" sz="1400" b="0" i="1">
                                <a:latin typeface="Cambria Math" charset="0"/>
                              </a:rPr>
                              <m:t>𝑦</m:t>
                            </m:r>
                          </m:e>
                          <m:sub>
                            <m:r>
                              <a:rPr lang="en-US" sz="1400" b="0" i="1">
                                <a:latin typeface="Cambria Math" charset="0"/>
                              </a:rPr>
                              <m:t>𝑖</m:t>
                            </m:r>
                          </m:sub>
                        </m:sSub>
                      </m:e>
                    </m:acc>
                  </m:oMath>
                </a14:m>
                <a:r>
                  <a:rPr lang="en-US" sz="1400"/>
                  <a:t> is predicted class labels</a:t>
                </a:r>
              </a:p>
              <a:p>
                <a:pPr lvl="2">
                  <a:buFont typeface="Wingdings" charset="2"/>
                  <a:buChar char="§"/>
                </a:pPr>
                <a:r>
                  <a:rPr lang="en-US" sz="1400" b="1"/>
                  <a:t>Ranking:</a:t>
                </a:r>
                <a:r>
                  <a:rPr lang="en-US" sz="1400"/>
                  <a:t> </a:t>
                </a:r>
                <a14:m>
                  <m:oMath xmlns:m="http://schemas.openxmlformats.org/officeDocument/2006/math">
                    <m:acc>
                      <m:accPr>
                        <m:chr m:val="̂"/>
                        <m:ctrlPr>
                          <a:rPr lang="en-US" sz="1400" i="1">
                            <a:latin typeface="Cambria Math" panose="02040503050406030204" pitchFamily="18" charset="0"/>
                          </a:rPr>
                        </m:ctrlPr>
                      </m:accPr>
                      <m:e>
                        <m:sSub>
                          <m:sSubPr>
                            <m:ctrlPr>
                              <a:rPr lang="en-US" sz="1400" i="1">
                                <a:latin typeface="Cambria Math" panose="02040503050406030204" pitchFamily="18" charset="0"/>
                              </a:rPr>
                            </m:ctrlPr>
                          </m:sSubPr>
                          <m:e>
                            <m:r>
                              <a:rPr lang="en-US" sz="1400" b="0" i="1">
                                <a:latin typeface="Cambria Math" charset="0"/>
                              </a:rPr>
                              <m:t>𝑦</m:t>
                            </m:r>
                          </m:e>
                          <m:sub>
                            <m:r>
                              <a:rPr lang="en-US" sz="1400" b="0" i="1">
                                <a:latin typeface="Cambria Math" charset="0"/>
                              </a:rPr>
                              <m:t>𝑖</m:t>
                            </m:r>
                          </m:sub>
                        </m:sSub>
                      </m:e>
                    </m:acc>
                  </m:oMath>
                </a14:m>
                <a:r>
                  <a:rPr lang="en-US" sz="1400"/>
                  <a:t> is predicted score</a:t>
                </a:r>
                <a:endParaRPr lang="en-US" sz="1400" b="1"/>
              </a:p>
              <a:p>
                <a:pPr>
                  <a:buFont typeface="Wingdings" charset="2"/>
                  <a:buChar char="§"/>
                </a:pPr>
                <a:endParaRPr lang="en-US" sz="1400" b="1"/>
              </a:p>
              <a:p>
                <a:pPr>
                  <a:buFont typeface="Wingdings" charset="2"/>
                  <a:buChar char="§"/>
                </a:pPr>
                <a:r>
                  <a:rPr lang="en-US" sz="1400" b="1"/>
                  <a:t>Parameter</a:t>
                </a:r>
              </a:p>
              <a:p>
                <a:pPr lvl="1">
                  <a:buFont typeface="Wingdings" charset="2"/>
                  <a:buChar char="§"/>
                </a:pPr>
                <a:r>
                  <a:rPr lang="en-US" sz="1400"/>
                  <a:t>Things we need to learn from data</a:t>
                </a:r>
              </a:p>
              <a:p>
                <a:pPr lvl="1">
                  <a:buFont typeface="Wingdings" charset="2"/>
                  <a:buChar char="§"/>
                </a:pPr>
                <a:r>
                  <a:rPr lang="en-US" sz="1400"/>
                  <a:t>Linear model: </a:t>
                </a:r>
                <a14:m>
                  <m:oMath xmlns:m="http://schemas.openxmlformats.org/officeDocument/2006/math">
                    <m:acc>
                      <m:accPr>
                        <m:chr m:val="̂"/>
                        <m:ctrlPr>
                          <a:rPr lang="en-US" sz="1400" i="1">
                            <a:latin typeface="Cambria Math" panose="02040503050406030204" pitchFamily="18" charset="0"/>
                          </a:rPr>
                        </m:ctrlPr>
                      </m:accPr>
                      <m:e>
                        <m:sSub>
                          <m:sSubPr>
                            <m:ctrlPr>
                              <a:rPr lang="en-US" sz="1400" i="1">
                                <a:latin typeface="Cambria Math" panose="02040503050406030204" pitchFamily="18" charset="0"/>
                              </a:rPr>
                            </m:ctrlPr>
                          </m:sSubPr>
                          <m:e>
                            <m:r>
                              <a:rPr lang="en-US" sz="1400" b="0" i="1">
                                <a:latin typeface="Cambria Math" charset="0"/>
                              </a:rPr>
                              <m:t>𝑦</m:t>
                            </m:r>
                          </m:e>
                          <m:sub>
                            <m:r>
                              <a:rPr lang="en-US" sz="1400" b="0" i="1">
                                <a:latin typeface="Cambria Math" charset="0"/>
                              </a:rPr>
                              <m:t>𝑖</m:t>
                            </m:r>
                          </m:sub>
                        </m:sSub>
                      </m:e>
                    </m:acc>
                    <m:r>
                      <a:rPr lang="en-US" sz="1400" b="0" i="1">
                        <a:latin typeface="Cambria Math" charset="0"/>
                      </a:rPr>
                      <m:t>=</m:t>
                    </m:r>
                    <m:nary>
                      <m:naryPr>
                        <m:chr m:val="∑"/>
                        <m:supHide m:val="on"/>
                        <m:ctrlPr>
                          <a:rPr lang="en-US" sz="1400" b="0" i="1">
                            <a:latin typeface="Cambria Math" panose="02040503050406030204" pitchFamily="18" charset="0"/>
                          </a:rPr>
                        </m:ctrlPr>
                      </m:naryPr>
                      <m:sub>
                        <m:r>
                          <m:rPr>
                            <m:brk m:alnAt="7"/>
                          </m:rPr>
                          <a:rPr lang="en-US" sz="1400" b="0" i="1">
                            <a:latin typeface="Cambria Math" charset="0"/>
                          </a:rPr>
                          <m:t>𝑗</m:t>
                        </m:r>
                      </m:sub>
                      <m:sup/>
                      <m:e>
                        <m:sSub>
                          <m:sSubPr>
                            <m:ctrlPr>
                              <a:rPr lang="en-US" sz="1400" b="0" i="1">
                                <a:latin typeface="Cambria Math" panose="02040503050406030204" pitchFamily="18" charset="0"/>
                              </a:rPr>
                            </m:ctrlPr>
                          </m:sSubPr>
                          <m:e>
                            <m:r>
                              <a:rPr lang="en-US" sz="1400" b="0" i="1">
                                <a:latin typeface="Cambria Math" charset="0"/>
                              </a:rPr>
                              <m:t>𝑤</m:t>
                            </m:r>
                          </m:e>
                          <m:sub>
                            <m:r>
                              <a:rPr lang="en-US" sz="1400" b="0" i="1">
                                <a:latin typeface="Cambria Math" charset="0"/>
                              </a:rPr>
                              <m:t>𝑗</m:t>
                            </m:r>
                          </m:sub>
                        </m:sSub>
                        <m:sSub>
                          <m:sSubPr>
                            <m:ctrlPr>
                              <a:rPr lang="en-US" sz="1400" b="0" i="1">
                                <a:latin typeface="Cambria Math" panose="02040503050406030204" pitchFamily="18" charset="0"/>
                              </a:rPr>
                            </m:ctrlPr>
                          </m:sSubPr>
                          <m:e>
                            <m:r>
                              <a:rPr lang="en-US" sz="1400" b="0" i="1">
                                <a:latin typeface="Cambria Math" charset="0"/>
                              </a:rPr>
                              <m:t>𝑥</m:t>
                            </m:r>
                          </m:e>
                          <m:sub>
                            <m:r>
                              <a:rPr lang="en-US" sz="1400" b="0" i="1">
                                <a:latin typeface="Cambria Math" charset="0"/>
                              </a:rPr>
                              <m:t>𝑖𝑗</m:t>
                            </m:r>
                          </m:sub>
                        </m:sSub>
                      </m:e>
                    </m:nary>
                    <m:r>
                      <a:rPr lang="en-US" sz="1400" b="0" i="0">
                        <a:latin typeface="Cambria Math" charset="0"/>
                      </a:rPr>
                      <m:t>,</m:t>
                    </m:r>
                  </m:oMath>
                </a14:m>
                <a:r>
                  <a:rPr lang="en-US" sz="1400" b="0">
                    <a:ea typeface="Cambria Math" charset="0"/>
                    <a:cs typeface="Cambria Math" charset="0"/>
                  </a:rPr>
                  <a:t>  </a:t>
                </a:r>
                <a14:m>
                  <m:oMath xmlns:m="http://schemas.openxmlformats.org/officeDocument/2006/math">
                    <m:r>
                      <m:rPr>
                        <m:sty m:val="p"/>
                      </m:rPr>
                      <a:rPr lang="el-GR" sz="1400" b="0" i="1">
                        <a:latin typeface="Cambria Math" charset="0"/>
                        <a:ea typeface="Cambria Math" charset="0"/>
                        <a:cs typeface="Cambria Math" charset="0"/>
                      </a:rPr>
                      <m:t>Θ</m:t>
                    </m:r>
                    <m:r>
                      <a:rPr lang="en-US" sz="1400" b="0" i="1">
                        <a:latin typeface="Cambria Math" charset="0"/>
                        <a:ea typeface="Cambria Math" charset="0"/>
                        <a:cs typeface="Cambria Math" charset="0"/>
                      </a:rPr>
                      <m:t>=</m:t>
                    </m:r>
                    <m:sSubSup>
                      <m:sSubSupPr>
                        <m:ctrlPr>
                          <a:rPr lang="en-US" sz="1400" b="0" i="1">
                            <a:latin typeface="Cambria Math" panose="02040503050406030204" pitchFamily="18" charset="0"/>
                            <a:ea typeface="Cambria Math" charset="0"/>
                            <a:cs typeface="Cambria Math" charset="0"/>
                          </a:rPr>
                        </m:ctrlPr>
                      </m:sSubSupPr>
                      <m:e>
                        <m:d>
                          <m:dPr>
                            <m:begChr m:val="{"/>
                            <m:endChr m:val="}"/>
                            <m:ctrlPr>
                              <a:rPr lang="en-US" sz="1400" b="0" i="1">
                                <a:latin typeface="Cambria Math" panose="02040503050406030204" pitchFamily="18" charset="0"/>
                                <a:ea typeface="Cambria Math" charset="0"/>
                                <a:cs typeface="Cambria Math" charset="0"/>
                              </a:rPr>
                            </m:ctrlPr>
                          </m:dPr>
                          <m:e>
                            <m:sSub>
                              <m:sSubPr>
                                <m:ctrlPr>
                                  <a:rPr lang="en-US" sz="1400" b="0" i="1">
                                    <a:latin typeface="Cambria Math" panose="02040503050406030204" pitchFamily="18" charset="0"/>
                                    <a:ea typeface="Cambria Math" charset="0"/>
                                    <a:cs typeface="Cambria Math" charset="0"/>
                                  </a:rPr>
                                </m:ctrlPr>
                              </m:sSubPr>
                              <m:e>
                                <m:r>
                                  <a:rPr lang="en-US" sz="1400" b="0" i="1">
                                    <a:latin typeface="Cambria Math" charset="0"/>
                                    <a:ea typeface="Cambria Math" charset="0"/>
                                    <a:cs typeface="Cambria Math" charset="0"/>
                                  </a:rPr>
                                  <m:t>𝑤</m:t>
                                </m:r>
                              </m:e>
                              <m:sub>
                                <m:r>
                                  <a:rPr lang="en-US" sz="1400" b="0" i="1">
                                    <a:latin typeface="Cambria Math" charset="0"/>
                                    <a:ea typeface="Cambria Math" charset="0"/>
                                    <a:cs typeface="Cambria Math" charset="0"/>
                                  </a:rPr>
                                  <m:t>𝑗</m:t>
                                </m:r>
                              </m:sub>
                            </m:sSub>
                          </m:e>
                        </m:d>
                      </m:e>
                      <m:sub>
                        <m:r>
                          <a:rPr lang="en-US" sz="1400" b="0" i="1">
                            <a:latin typeface="Cambria Math" charset="0"/>
                            <a:ea typeface="Cambria Math" charset="0"/>
                            <a:cs typeface="Cambria Math" charset="0"/>
                          </a:rPr>
                          <m:t>𝑗</m:t>
                        </m:r>
                        <m:r>
                          <a:rPr lang="en-US" sz="1400" b="0" i="1">
                            <a:latin typeface="Cambria Math" charset="0"/>
                            <a:ea typeface="Cambria Math" charset="0"/>
                            <a:cs typeface="Cambria Math" charset="0"/>
                          </a:rPr>
                          <m:t>=1</m:t>
                        </m:r>
                      </m:sub>
                      <m:sup>
                        <m:r>
                          <a:rPr lang="en-US" sz="1400" b="0" i="1">
                            <a:latin typeface="Cambria Math" charset="0"/>
                            <a:ea typeface="Cambria Math" charset="0"/>
                            <a:cs typeface="Cambria Math" charset="0"/>
                          </a:rPr>
                          <m:t>𝑑</m:t>
                        </m:r>
                      </m:sup>
                    </m:sSubSup>
                  </m:oMath>
                </a14:m>
                <a:endParaRPr lang="en-US" sz="1400" b="0">
                  <a:ea typeface="Cambria Math" charset="0"/>
                  <a:cs typeface="Cambria Math" charset="0"/>
                </a:endParaRPr>
              </a:p>
              <a:p>
                <a:pPr lvl="1">
                  <a:buFont typeface="Wingdings" charset="2"/>
                  <a:buChar char="§"/>
                </a:pPr>
                <a:r>
                  <a:rPr lang="en-US" sz="1400"/>
                  <a:t>We learn by optimizing </a:t>
                </a:r>
                <a:r>
                  <a:rPr lang="en-US" sz="1400" b="1"/>
                  <a:t>error measure!</a:t>
                </a:r>
                <a:endParaRPr lang="en-US" sz="1400"/>
              </a:p>
            </p:txBody>
          </p:sp>
        </mc:Choice>
        <mc:Fallback>
          <p:sp>
            <p:nvSpPr>
              <p:cNvPr id="25" name="Content Placeholder 2"/>
              <p:cNvSpPr>
                <a:spLocks noGrp="1" noRot="1" noChangeAspect="1" noMove="1" noResize="1" noEditPoints="1" noAdjustHandles="1" noChangeArrowheads="1" noChangeShapeType="1" noTextEdit="1"/>
              </p:cNvSpPr>
              <p:nvPr>
                <p:ph idx="1"/>
              </p:nvPr>
            </p:nvSpPr>
            <p:spPr>
              <a:xfrm>
                <a:off x="643469" y="1782981"/>
                <a:ext cx="4008384" cy="4393982"/>
              </a:xfrm>
              <a:blipFill>
                <a:blip r:embed="rId2"/>
                <a:stretch>
                  <a:fillRect l="-315" t="-865"/>
                </a:stretch>
              </a:blipFill>
            </p:spPr>
            <p:txBody>
              <a:bodyPr/>
              <a:lstStyle/>
              <a:p>
                <a:r>
                  <a:rPr lang="en-US">
                    <a:noFill/>
                  </a:rPr>
                  <a:t> </a:t>
                </a:r>
              </a:p>
            </p:txBody>
          </p:sp>
        </mc:Fallback>
      </mc:AlternateContent>
      <p:grpSp>
        <p:nvGrpSpPr>
          <p:cNvPr id="32" name="Group 3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33" name="Isosceles Triangle 3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5320" y="1790936"/>
            <a:ext cx="6253212" cy="4345982"/>
          </a:xfrm>
          <a:prstGeom prst="rect">
            <a:avLst/>
          </a:prstGeom>
        </p:spPr>
      </p:pic>
      <p:grpSp>
        <p:nvGrpSpPr>
          <p:cNvPr id="36" name="Group 3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7" name="Rectangle 3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 name="TextBox 21"/>
          <p:cNvSpPr txBox="1"/>
          <p:nvPr/>
        </p:nvSpPr>
        <p:spPr>
          <a:xfrm>
            <a:off x="5379987" y="6186303"/>
            <a:ext cx="6253212" cy="349963"/>
          </a:xfrm>
          <a:prstGeom prst="rect">
            <a:avLst/>
          </a:prstGeom>
          <a:solidFill>
            <a:srgbClr val="000000">
              <a:alpha val="50000"/>
            </a:srgbClr>
          </a:solidFill>
          <a:ln>
            <a:noFill/>
          </a:ln>
        </p:spPr>
        <p:txBody>
          <a:bodyPr wrap="square" rtlCol="0">
            <a:noAutofit/>
          </a:bodyPr>
          <a:lstStyle/>
          <a:p>
            <a:pPr algn="ctr">
              <a:spcAft>
                <a:spcPts val="600"/>
              </a:spcAft>
            </a:pPr>
            <a:r>
              <a:rPr lang="en-US" sz="1300" b="1" dirty="0">
                <a:solidFill>
                  <a:srgbClr val="FFFFFF"/>
                </a:solidFill>
              </a:rPr>
              <a:t>Ref</a:t>
            </a:r>
            <a:r>
              <a:rPr lang="en-US" sz="1300" dirty="0">
                <a:solidFill>
                  <a:srgbClr val="FFFFFF"/>
                </a:solidFill>
              </a:rPr>
              <a:t>: Learning from Data, Yasser Abu-Mustafa</a:t>
            </a:r>
          </a:p>
        </p:txBody>
      </p:sp>
    </p:spTree>
    <p:extLst>
      <p:ext uri="{BB962C8B-B14F-4D97-AF65-F5344CB8AC3E}">
        <p14:creationId xmlns:p14="http://schemas.microsoft.com/office/powerpoint/2010/main" val="338633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Measure vs Objective Function</a:t>
            </a:r>
            <a:endParaRP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buFont typeface="Wingdings" charset="2"/>
                  <a:buChar char="§"/>
                </a:pPr>
                <a:r>
                  <a:rPr lang="en-US" sz="2000" dirty="0"/>
                  <a:t>What does </a:t>
                </a:r>
                <a14:m>
                  <m:oMath xmlns:m="http://schemas.openxmlformats.org/officeDocument/2006/math">
                    <m:r>
                      <a:rPr lang="en-US" sz="2000" b="0" i="1" smtClean="0">
                        <a:latin typeface="Cambria Math" charset="0"/>
                      </a:rPr>
                      <m:t>h</m:t>
                    </m:r>
                    <m:r>
                      <a:rPr lang="en-US"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𝑓</m:t>
                    </m:r>
                  </m:oMath>
                </a14:m>
                <a:r>
                  <a:rPr lang="en-US" sz="2000" dirty="0"/>
                  <a:t> mean? Error measure: </a:t>
                </a:r>
                <a14:m>
                  <m:oMath xmlns:m="http://schemas.openxmlformats.org/officeDocument/2006/math">
                    <m:r>
                      <a:rPr lang="en-US" sz="2000" b="0" i="1" smtClean="0">
                        <a:latin typeface="Cambria Math" charset="0"/>
                      </a:rPr>
                      <m:t>𝐸</m:t>
                    </m:r>
                    <m:r>
                      <a:rPr lang="en-US" sz="2000" b="0" i="1" smtClean="0">
                        <a:latin typeface="Cambria Math" charset="0"/>
                      </a:rPr>
                      <m:t>(</m:t>
                    </m:r>
                    <m:r>
                      <a:rPr lang="en-US" sz="2000" b="0" i="1" smtClean="0">
                        <a:solidFill>
                          <a:schemeClr val="tx1"/>
                        </a:solidFill>
                        <a:latin typeface="Cambria Math" charset="0"/>
                      </a:rPr>
                      <m:t>h</m:t>
                    </m:r>
                    <m:r>
                      <a:rPr lang="en-US" sz="2000" b="0" i="1" smtClean="0">
                        <a:solidFill>
                          <a:schemeClr val="tx1"/>
                        </a:solidFill>
                        <a:latin typeface="Cambria Math" charset="0"/>
                      </a:rPr>
                      <m:t>,</m:t>
                    </m:r>
                    <m:r>
                      <a:rPr lang="en-US" sz="2000" b="0" i="1" smtClean="0">
                        <a:solidFill>
                          <a:schemeClr val="tx1"/>
                        </a:solidFill>
                        <a:latin typeface="Cambria Math" charset="0"/>
                      </a:rPr>
                      <m:t>𝑓</m:t>
                    </m:r>
                    <m:r>
                      <a:rPr lang="en-US" sz="2000" b="0" i="1" smtClean="0">
                        <a:latin typeface="Cambria Math" charset="0"/>
                      </a:rPr>
                      <m:t>)</m:t>
                    </m:r>
                  </m:oMath>
                </a14:m>
                <a:endParaRPr lang="en-US" sz="2000" dirty="0"/>
              </a:p>
              <a:p>
                <a:pPr>
                  <a:buFont typeface="Wingdings" charset="2"/>
                  <a:buChar char="§"/>
                </a:pPr>
                <a:r>
                  <a:rPr lang="en-US" sz="2000" dirty="0"/>
                  <a:t>Error measure is “cost of using </a:t>
                </a:r>
                <a:r>
                  <a:rPr lang="en-US" sz="2000" i="1" dirty="0"/>
                  <a:t>h</a:t>
                </a:r>
                <a:r>
                  <a:rPr lang="en-US" sz="2000" dirty="0"/>
                  <a:t> when we should use </a:t>
                </a:r>
                <a:r>
                  <a:rPr lang="en-US" sz="2000" i="1" dirty="0"/>
                  <a:t>f”</a:t>
                </a:r>
                <a:r>
                  <a:rPr lang="en-US" sz="2000" dirty="0"/>
                  <a:t> or simply </a:t>
                </a:r>
                <a:r>
                  <a:rPr lang="en-US" sz="2000" b="1" i="1" dirty="0">
                    <a:solidFill>
                      <a:srgbClr val="0070C0"/>
                    </a:solidFill>
                  </a:rPr>
                  <a:t>cost function</a:t>
                </a:r>
                <a:r>
                  <a:rPr lang="en-US" sz="2000" dirty="0"/>
                  <a:t> (or loss)</a:t>
                </a:r>
              </a:p>
              <a:p>
                <a:pPr>
                  <a:buFont typeface="Wingdings" charset="2"/>
                  <a:buChar char="§"/>
                </a:pPr>
                <a:r>
                  <a:rPr lang="en-US" sz="2000" dirty="0"/>
                  <a:t>Almost always pointwise definition: </a:t>
                </a:r>
                <a14:m>
                  <m:oMath xmlns:m="http://schemas.openxmlformats.org/officeDocument/2006/math">
                    <m:r>
                      <a:rPr lang="en-US" sz="2000" b="0" i="1" smtClean="0">
                        <a:latin typeface="Cambria Math" charset="0"/>
                      </a:rPr>
                      <m:t>𝑒</m:t>
                    </m:r>
                    <m:d>
                      <m:dPr>
                        <m:ctrlPr>
                          <a:rPr lang="en-US" sz="2000" b="0" i="1" smtClean="0">
                            <a:latin typeface="Cambria Math" panose="02040503050406030204" pitchFamily="18" charset="0"/>
                          </a:rPr>
                        </m:ctrlPr>
                      </m:dPr>
                      <m:e>
                        <m:r>
                          <a:rPr lang="en-US" sz="2000" b="0" i="1" smtClean="0">
                            <a:solidFill>
                              <a:schemeClr val="tx1"/>
                            </a:solidFill>
                            <a:latin typeface="Cambria Math" charset="0"/>
                          </a:rPr>
                          <m:t>h</m:t>
                        </m:r>
                        <m:d>
                          <m:dPr>
                            <m:ctrlPr>
                              <a:rPr lang="en-US" sz="2000" b="0" i="1" smtClean="0">
                                <a:solidFill>
                                  <a:schemeClr val="tx1"/>
                                </a:solidFill>
                                <a:latin typeface="Cambria Math" panose="02040503050406030204" pitchFamily="18" charset="0"/>
                              </a:rPr>
                            </m:ctrlPr>
                          </m:dPr>
                          <m:e>
                            <m:r>
                              <a:rPr lang="en-US" sz="2000" b="1" i="0" smtClean="0">
                                <a:solidFill>
                                  <a:schemeClr val="tx1"/>
                                </a:solidFill>
                                <a:latin typeface="Cambria Math" charset="0"/>
                              </a:rPr>
                              <m:t>𝐱</m:t>
                            </m:r>
                          </m:e>
                        </m:d>
                        <m:r>
                          <a:rPr lang="en-US" sz="2000" b="0" i="1" smtClean="0">
                            <a:solidFill>
                              <a:schemeClr val="tx1"/>
                            </a:solidFill>
                            <a:latin typeface="Cambria Math" charset="0"/>
                          </a:rPr>
                          <m:t>, </m:t>
                        </m:r>
                        <m:r>
                          <a:rPr lang="en-US" sz="2000" b="0" i="1" smtClean="0">
                            <a:solidFill>
                              <a:schemeClr val="tx1"/>
                            </a:solidFill>
                            <a:latin typeface="Cambria Math" charset="0"/>
                          </a:rPr>
                          <m:t>𝑓</m:t>
                        </m:r>
                        <m:d>
                          <m:dPr>
                            <m:ctrlPr>
                              <a:rPr lang="en-US" sz="2000" b="0" i="1" smtClean="0">
                                <a:solidFill>
                                  <a:schemeClr val="tx1"/>
                                </a:solidFill>
                                <a:latin typeface="Cambria Math" panose="02040503050406030204" pitchFamily="18" charset="0"/>
                              </a:rPr>
                            </m:ctrlPr>
                          </m:dPr>
                          <m:e>
                            <m:r>
                              <a:rPr lang="en-US" sz="2000" b="1" i="0" smtClean="0">
                                <a:solidFill>
                                  <a:schemeClr val="tx1"/>
                                </a:solidFill>
                                <a:latin typeface="Cambria Math" charset="0"/>
                              </a:rPr>
                              <m:t>𝐱</m:t>
                            </m:r>
                          </m:e>
                        </m:d>
                      </m:e>
                    </m:d>
                  </m:oMath>
                </a14:m>
                <a:r>
                  <a:rPr lang="en-US" sz="2000" dirty="0"/>
                  <a:t> for examples:</a:t>
                </a:r>
                <a:r>
                  <a:rPr lang="en-US" sz="2000" b="1" dirty="0"/>
                  <a:t> </a:t>
                </a:r>
              </a:p>
              <a:p>
                <a:pPr marL="0" indent="0">
                  <a:buNone/>
                </a:pPr>
                <a:r>
                  <a:rPr lang="en-US" sz="2000" dirty="0"/>
                  <a:t>	</a:t>
                </a:r>
                <a:r>
                  <a:rPr lang="en-US" sz="2000" b="1" dirty="0">
                    <a:solidFill>
                      <a:srgbClr val="0070C0"/>
                    </a:solidFill>
                  </a:rPr>
                  <a:t>Squared Error		</a:t>
                </a:r>
                <a:r>
                  <a:rPr lang="en-US" sz="2000" dirty="0">
                    <a:solidFill>
                      <a:schemeClr val="tx1"/>
                    </a:solidFill>
                  </a:rPr>
                  <a:t>: </a:t>
                </a:r>
                <a14:m>
                  <m:oMath xmlns:m="http://schemas.openxmlformats.org/officeDocument/2006/math">
                    <m:r>
                      <a:rPr lang="en-US" sz="2000" i="1" smtClean="0">
                        <a:solidFill>
                          <a:schemeClr val="tx1"/>
                        </a:solidFill>
                        <a:latin typeface="Cambria Math" charset="0"/>
                      </a:rPr>
                      <m:t>𝑒</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charset="0"/>
                          </a:rPr>
                          <m:t>h</m:t>
                        </m:r>
                        <m:d>
                          <m:dPr>
                            <m:ctrlPr>
                              <a:rPr lang="en-US" sz="2000" i="1">
                                <a:solidFill>
                                  <a:schemeClr val="tx1"/>
                                </a:solidFill>
                                <a:latin typeface="Cambria Math" panose="02040503050406030204" pitchFamily="18" charset="0"/>
                              </a:rPr>
                            </m:ctrlPr>
                          </m:dPr>
                          <m:e>
                            <m:r>
                              <a:rPr lang="en-US" sz="2000" b="1" i="0">
                                <a:solidFill>
                                  <a:schemeClr val="tx1"/>
                                </a:solidFill>
                                <a:latin typeface="Cambria Math" charset="0"/>
                              </a:rPr>
                              <m:t>𝐱</m:t>
                            </m:r>
                          </m:e>
                        </m:d>
                        <m:r>
                          <a:rPr lang="en-US" sz="2000" i="1">
                            <a:solidFill>
                              <a:schemeClr val="tx1"/>
                            </a:solidFill>
                            <a:latin typeface="Cambria Math" charset="0"/>
                          </a:rPr>
                          <m:t>, </m:t>
                        </m:r>
                        <m:r>
                          <a:rPr lang="en-US" sz="2000" i="1">
                            <a:solidFill>
                              <a:schemeClr val="tx1"/>
                            </a:solidFill>
                            <a:latin typeface="Cambria Math" charset="0"/>
                          </a:rPr>
                          <m:t>𝑓</m:t>
                        </m:r>
                        <m:d>
                          <m:dPr>
                            <m:ctrlPr>
                              <a:rPr lang="en-US" sz="2000" i="1">
                                <a:solidFill>
                                  <a:schemeClr val="tx1"/>
                                </a:solidFill>
                                <a:latin typeface="Cambria Math" panose="02040503050406030204" pitchFamily="18" charset="0"/>
                              </a:rPr>
                            </m:ctrlPr>
                          </m:dPr>
                          <m:e>
                            <m:r>
                              <a:rPr lang="en-US" sz="2000" b="1" i="0">
                                <a:solidFill>
                                  <a:schemeClr val="tx1"/>
                                </a:solidFill>
                                <a:latin typeface="Cambria Math" charset="0"/>
                              </a:rPr>
                              <m:t>𝐱</m:t>
                            </m:r>
                          </m:e>
                        </m:d>
                      </m:e>
                    </m:d>
                    <m:r>
                      <a:rPr lang="en-US" sz="2000" b="0" i="1" smtClean="0">
                        <a:solidFill>
                          <a:schemeClr val="tx1"/>
                        </a:solidFill>
                        <a:latin typeface="Cambria Math" charset="0"/>
                      </a:rPr>
                      <m:t>=</m:t>
                    </m:r>
                    <m:sSup>
                      <m:sSupPr>
                        <m:ctrlPr>
                          <a:rPr lang="en-US" sz="2000" i="1">
                            <a:solidFill>
                              <a:schemeClr val="tx1"/>
                            </a:solidFill>
                            <a:latin typeface="Cambria Math" panose="02040503050406030204" pitchFamily="18" charset="0"/>
                          </a:rPr>
                        </m:ctrlPr>
                      </m:sSupPr>
                      <m:e>
                        <m:r>
                          <a:rPr lang="en-US" sz="2000" b="0" i="1" smtClean="0">
                            <a:solidFill>
                              <a:schemeClr val="tx1"/>
                            </a:solidFill>
                            <a:latin typeface="Cambria Math" charset="0"/>
                          </a:rPr>
                          <m:t>(</m:t>
                        </m:r>
                        <m:r>
                          <a:rPr lang="en-US" sz="2000" b="0" i="1" smtClean="0">
                            <a:solidFill>
                              <a:schemeClr val="tx1"/>
                            </a:solidFill>
                            <a:latin typeface="Cambria Math" charset="0"/>
                          </a:rPr>
                          <m:t>h</m:t>
                        </m:r>
                        <m:d>
                          <m:dPr>
                            <m:ctrlPr>
                              <a:rPr lang="en-US" sz="2000" b="0" i="1" smtClean="0">
                                <a:solidFill>
                                  <a:schemeClr val="tx1"/>
                                </a:solidFill>
                                <a:latin typeface="Cambria Math" panose="02040503050406030204" pitchFamily="18" charset="0"/>
                              </a:rPr>
                            </m:ctrlPr>
                          </m:dPr>
                          <m:e>
                            <m:r>
                              <a:rPr lang="en-US" sz="2000" b="1" i="0" smtClean="0">
                                <a:solidFill>
                                  <a:schemeClr val="tx1"/>
                                </a:solidFill>
                                <a:latin typeface="Cambria Math" charset="0"/>
                              </a:rPr>
                              <m:t>𝐱</m:t>
                            </m:r>
                          </m:e>
                        </m:d>
                        <m:r>
                          <a:rPr lang="en-US" sz="2000" b="0" i="1" smtClean="0">
                            <a:solidFill>
                              <a:schemeClr val="tx1"/>
                            </a:solidFill>
                            <a:latin typeface="Cambria Math" charset="0"/>
                          </a:rPr>
                          <m:t>−</m:t>
                        </m:r>
                        <m:r>
                          <a:rPr lang="en-US" sz="2000" b="0" i="1" smtClean="0">
                            <a:solidFill>
                              <a:schemeClr val="tx1"/>
                            </a:solidFill>
                            <a:latin typeface="Cambria Math" charset="0"/>
                          </a:rPr>
                          <m:t>𝑓</m:t>
                        </m:r>
                        <m:d>
                          <m:dPr>
                            <m:ctrlPr>
                              <a:rPr lang="en-US" sz="2000" b="0" i="1" smtClean="0">
                                <a:solidFill>
                                  <a:schemeClr val="tx1"/>
                                </a:solidFill>
                                <a:latin typeface="Cambria Math" panose="02040503050406030204" pitchFamily="18" charset="0"/>
                              </a:rPr>
                            </m:ctrlPr>
                          </m:dPr>
                          <m:e>
                            <m:r>
                              <a:rPr lang="en-US" sz="2000" b="1" i="0" smtClean="0">
                                <a:solidFill>
                                  <a:schemeClr val="tx1"/>
                                </a:solidFill>
                                <a:latin typeface="Cambria Math" charset="0"/>
                              </a:rPr>
                              <m:t>𝐱</m:t>
                            </m:r>
                          </m:e>
                        </m:d>
                        <m:r>
                          <a:rPr lang="en-US" sz="2000" b="0" i="1" smtClean="0">
                            <a:solidFill>
                              <a:schemeClr val="tx1"/>
                            </a:solidFill>
                            <a:latin typeface="Cambria Math" charset="0"/>
                          </a:rPr>
                          <m:t>)</m:t>
                        </m:r>
                      </m:e>
                      <m:sup>
                        <m:r>
                          <a:rPr lang="en-US" sz="2000" b="0" i="1" smtClean="0">
                            <a:solidFill>
                              <a:schemeClr val="tx1"/>
                            </a:solidFill>
                            <a:latin typeface="Cambria Math" charset="0"/>
                          </a:rPr>
                          <m:t>2</m:t>
                        </m:r>
                      </m:sup>
                    </m:sSup>
                  </m:oMath>
                </a14:m>
                <a:endParaRPr lang="en-US" sz="2000" dirty="0">
                  <a:solidFill>
                    <a:schemeClr val="tx1"/>
                  </a:solidFill>
                </a:endParaRPr>
              </a:p>
              <a:p>
                <a:pPr marL="0" indent="0">
                  <a:buNone/>
                </a:pPr>
                <a:r>
                  <a:rPr lang="en-US" sz="2000" dirty="0">
                    <a:solidFill>
                      <a:schemeClr val="tx1"/>
                    </a:solidFill>
                  </a:rPr>
                  <a:t>	</a:t>
                </a:r>
                <a:r>
                  <a:rPr lang="en-US" sz="2000" b="1" dirty="0">
                    <a:solidFill>
                      <a:srgbClr val="0070C0"/>
                    </a:solidFill>
                  </a:rPr>
                  <a:t>Binary Error		</a:t>
                </a:r>
                <a:r>
                  <a:rPr lang="en-US" sz="2000" dirty="0">
                    <a:solidFill>
                      <a:schemeClr val="tx1"/>
                    </a:solidFill>
                  </a:rPr>
                  <a:t>: </a:t>
                </a:r>
                <a14:m>
                  <m:oMath xmlns:m="http://schemas.openxmlformats.org/officeDocument/2006/math">
                    <m:r>
                      <a:rPr lang="en-US" sz="2000" i="1">
                        <a:solidFill>
                          <a:schemeClr val="tx1"/>
                        </a:solidFill>
                        <a:latin typeface="Cambria Math" charset="0"/>
                      </a:rPr>
                      <m:t>𝑒</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charset="0"/>
                          </a:rPr>
                          <m:t>h</m:t>
                        </m:r>
                        <m:d>
                          <m:dPr>
                            <m:ctrlPr>
                              <a:rPr lang="en-US" sz="2000" i="1">
                                <a:solidFill>
                                  <a:schemeClr val="tx1"/>
                                </a:solidFill>
                                <a:latin typeface="Cambria Math" panose="02040503050406030204" pitchFamily="18" charset="0"/>
                              </a:rPr>
                            </m:ctrlPr>
                          </m:dPr>
                          <m:e>
                            <m:r>
                              <a:rPr lang="en-US" sz="2000" b="1" i="0">
                                <a:solidFill>
                                  <a:schemeClr val="tx1"/>
                                </a:solidFill>
                                <a:latin typeface="Cambria Math" charset="0"/>
                              </a:rPr>
                              <m:t>𝐱</m:t>
                            </m:r>
                          </m:e>
                        </m:d>
                        <m:r>
                          <a:rPr lang="en-US" sz="2000" i="1">
                            <a:solidFill>
                              <a:schemeClr val="tx1"/>
                            </a:solidFill>
                            <a:latin typeface="Cambria Math" charset="0"/>
                          </a:rPr>
                          <m:t>, </m:t>
                        </m:r>
                        <m:r>
                          <a:rPr lang="en-US" sz="2000" i="1">
                            <a:solidFill>
                              <a:schemeClr val="tx1"/>
                            </a:solidFill>
                            <a:latin typeface="Cambria Math" charset="0"/>
                          </a:rPr>
                          <m:t>𝑓</m:t>
                        </m:r>
                        <m:d>
                          <m:dPr>
                            <m:ctrlPr>
                              <a:rPr lang="en-US" sz="2000" i="1">
                                <a:solidFill>
                                  <a:schemeClr val="tx1"/>
                                </a:solidFill>
                                <a:latin typeface="Cambria Math" panose="02040503050406030204" pitchFamily="18" charset="0"/>
                              </a:rPr>
                            </m:ctrlPr>
                          </m:dPr>
                          <m:e>
                            <m:r>
                              <a:rPr lang="en-US" sz="2000" b="1" i="0">
                                <a:solidFill>
                                  <a:schemeClr val="tx1"/>
                                </a:solidFill>
                                <a:latin typeface="Cambria Math" charset="0"/>
                              </a:rPr>
                              <m:t>𝐱</m:t>
                            </m:r>
                          </m:e>
                        </m:d>
                      </m:e>
                    </m:d>
                    <m:r>
                      <a:rPr lang="en-US" sz="2000" i="1">
                        <a:solidFill>
                          <a:schemeClr val="tx1"/>
                        </a:solidFill>
                        <a:latin typeface="Cambria Math" charset="0"/>
                      </a:rPr>
                      <m:t>=</m:t>
                    </m:r>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charset="0"/>
                          </a:rPr>
                          <m:t>(</m:t>
                        </m:r>
                        <m:r>
                          <a:rPr lang="en-US" sz="2000" i="1">
                            <a:solidFill>
                              <a:schemeClr val="tx1"/>
                            </a:solidFill>
                            <a:latin typeface="Cambria Math" charset="0"/>
                          </a:rPr>
                          <m:t>h</m:t>
                        </m:r>
                        <m:d>
                          <m:dPr>
                            <m:ctrlPr>
                              <a:rPr lang="en-US" sz="2000" i="1">
                                <a:solidFill>
                                  <a:schemeClr val="tx1"/>
                                </a:solidFill>
                                <a:latin typeface="Cambria Math" panose="02040503050406030204" pitchFamily="18" charset="0"/>
                              </a:rPr>
                            </m:ctrlPr>
                          </m:dPr>
                          <m:e>
                            <m:r>
                              <a:rPr lang="en-US" sz="2000" b="1" i="0">
                                <a:solidFill>
                                  <a:schemeClr val="tx1"/>
                                </a:solidFill>
                                <a:latin typeface="Cambria Math" charset="0"/>
                              </a:rPr>
                              <m:t>𝐱</m:t>
                            </m:r>
                          </m:e>
                        </m:d>
                        <m:r>
                          <a:rPr lang="en-US" sz="2000" i="1">
                            <a:solidFill>
                              <a:schemeClr val="tx1"/>
                            </a:solidFill>
                            <a:latin typeface="Cambria Math" charset="0"/>
                          </a:rPr>
                          <m:t>−</m:t>
                        </m:r>
                        <m:r>
                          <a:rPr lang="en-US" sz="2000" i="1">
                            <a:solidFill>
                              <a:schemeClr val="tx1"/>
                            </a:solidFill>
                            <a:latin typeface="Cambria Math" charset="0"/>
                          </a:rPr>
                          <m:t>𝑓</m:t>
                        </m:r>
                        <m:d>
                          <m:dPr>
                            <m:ctrlPr>
                              <a:rPr lang="en-US" sz="2000" i="1">
                                <a:solidFill>
                                  <a:schemeClr val="tx1"/>
                                </a:solidFill>
                                <a:latin typeface="Cambria Math" panose="02040503050406030204" pitchFamily="18" charset="0"/>
                              </a:rPr>
                            </m:ctrlPr>
                          </m:dPr>
                          <m:e>
                            <m:r>
                              <a:rPr lang="en-US" sz="2000" b="1" i="0">
                                <a:solidFill>
                                  <a:schemeClr val="tx1"/>
                                </a:solidFill>
                                <a:latin typeface="Cambria Math" charset="0"/>
                              </a:rPr>
                              <m:t>𝐱</m:t>
                            </m:r>
                          </m:e>
                        </m:d>
                        <m:r>
                          <a:rPr lang="en-US" sz="2000" i="1">
                            <a:solidFill>
                              <a:schemeClr val="tx1"/>
                            </a:solidFill>
                            <a:latin typeface="Cambria Math" charset="0"/>
                          </a:rPr>
                          <m:t>)</m:t>
                        </m:r>
                      </m:e>
                      <m:sup>
                        <m:r>
                          <a:rPr lang="en-US" sz="2000" i="1">
                            <a:solidFill>
                              <a:schemeClr val="tx1"/>
                            </a:solidFill>
                            <a:latin typeface="Cambria Math" charset="0"/>
                          </a:rPr>
                          <m:t>2</m:t>
                        </m:r>
                      </m:sup>
                    </m:sSup>
                  </m:oMath>
                </a14:m>
                <a:endParaRPr lang="en-US" sz="2000" dirty="0">
                  <a:solidFill>
                    <a:schemeClr val="tx1"/>
                  </a:solidFill>
                </a:endParaRPr>
              </a:p>
              <a:p>
                <a:pPr>
                  <a:buFont typeface="Wingdings" charset="2"/>
                  <a:buChar char="§"/>
                </a:pPr>
                <a:r>
                  <a:rPr lang="en-US" sz="2000" dirty="0">
                    <a:solidFill>
                      <a:schemeClr val="tx1"/>
                    </a:solidFill>
                  </a:rPr>
                  <a:t>Total error </a:t>
                </a:r>
                <a14:m>
                  <m:oMath xmlns:m="http://schemas.openxmlformats.org/officeDocument/2006/math">
                    <m:r>
                      <a:rPr lang="en-US" sz="2000" b="0" i="1" smtClean="0">
                        <a:solidFill>
                          <a:schemeClr val="tx1"/>
                        </a:solidFill>
                        <a:latin typeface="Cambria Math" charset="0"/>
                      </a:rPr>
                      <m:t>𝐸</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charset="0"/>
                          </a:rPr>
                          <m:t>h</m:t>
                        </m:r>
                        <m:r>
                          <a:rPr lang="en-US" sz="2000" b="0" i="1" smtClean="0">
                            <a:solidFill>
                              <a:schemeClr val="tx1"/>
                            </a:solidFill>
                            <a:latin typeface="Cambria Math" charset="0"/>
                          </a:rPr>
                          <m:t>,</m:t>
                        </m:r>
                        <m:r>
                          <a:rPr lang="en-US" sz="2000" b="0" i="1" smtClean="0">
                            <a:solidFill>
                              <a:schemeClr val="tx1"/>
                            </a:solidFill>
                            <a:latin typeface="Cambria Math" charset="0"/>
                          </a:rPr>
                          <m:t>𝑓</m:t>
                        </m:r>
                      </m:e>
                    </m:d>
                    <m:r>
                      <a:rPr lang="en-US" sz="2000" b="0" i="1" smtClean="0">
                        <a:solidFill>
                          <a:schemeClr val="tx1"/>
                        </a:solidFill>
                        <a:latin typeface="Cambria Math" charset="0"/>
                      </a:rPr>
                      <m:t>=</m:t>
                    </m:r>
                  </m:oMath>
                </a14:m>
                <a:r>
                  <a:rPr lang="en-US" sz="2000" dirty="0">
                    <a:solidFill>
                      <a:schemeClr val="tx1"/>
                    </a:solidFill>
                  </a:rPr>
                  <a:t> average of pointwise error </a:t>
                </a:r>
                <a14:m>
                  <m:oMath xmlns:m="http://schemas.openxmlformats.org/officeDocument/2006/math">
                    <m:r>
                      <a:rPr lang="en-US" sz="2000" b="0" i="1" smtClean="0">
                        <a:solidFill>
                          <a:schemeClr val="tx1"/>
                        </a:solidFill>
                        <a:latin typeface="Cambria Math" charset="0"/>
                      </a:rPr>
                      <m:t>𝑒</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charset="0"/>
                          </a:rPr>
                          <m:t>h</m:t>
                        </m:r>
                        <m:d>
                          <m:dPr>
                            <m:ctrlPr>
                              <a:rPr lang="en-US" sz="2000" b="0" i="1" smtClean="0">
                                <a:solidFill>
                                  <a:schemeClr val="tx1"/>
                                </a:solidFill>
                                <a:latin typeface="Cambria Math" panose="02040503050406030204" pitchFamily="18" charset="0"/>
                              </a:rPr>
                            </m:ctrlPr>
                          </m:dPr>
                          <m:e>
                            <m:r>
                              <a:rPr lang="en-US" sz="2000" b="1" i="0" smtClean="0">
                                <a:solidFill>
                                  <a:schemeClr val="tx1"/>
                                </a:solidFill>
                                <a:latin typeface="Cambria Math" charset="0"/>
                              </a:rPr>
                              <m:t>𝐱</m:t>
                            </m:r>
                          </m:e>
                        </m:d>
                        <m:r>
                          <a:rPr lang="en-US" sz="2000" b="0" i="1" smtClean="0">
                            <a:solidFill>
                              <a:schemeClr val="tx1"/>
                            </a:solidFill>
                            <a:latin typeface="Cambria Math" charset="0"/>
                          </a:rPr>
                          <m:t>,</m:t>
                        </m:r>
                        <m:r>
                          <a:rPr lang="en-US" sz="2000" b="0" i="1" smtClean="0">
                            <a:solidFill>
                              <a:schemeClr val="tx1"/>
                            </a:solidFill>
                            <a:latin typeface="Cambria Math" charset="0"/>
                          </a:rPr>
                          <m:t>𝑓</m:t>
                        </m:r>
                        <m:d>
                          <m:dPr>
                            <m:ctrlPr>
                              <a:rPr lang="en-US" sz="2000" b="0" i="1" smtClean="0">
                                <a:solidFill>
                                  <a:schemeClr val="tx1"/>
                                </a:solidFill>
                                <a:latin typeface="Cambria Math" panose="02040503050406030204" pitchFamily="18" charset="0"/>
                              </a:rPr>
                            </m:ctrlPr>
                          </m:dPr>
                          <m:e>
                            <m:r>
                              <a:rPr lang="en-US" sz="2000" b="1" i="0" smtClean="0">
                                <a:solidFill>
                                  <a:schemeClr val="tx1"/>
                                </a:solidFill>
                                <a:latin typeface="Cambria Math" charset="0"/>
                              </a:rPr>
                              <m:t>𝐱</m:t>
                            </m:r>
                          </m:e>
                        </m:d>
                      </m:e>
                    </m:d>
                  </m:oMath>
                </a14:m>
                <a:endParaRPr lang="en-US" sz="2000" dirty="0">
                  <a:solidFill>
                    <a:schemeClr val="tx1"/>
                  </a:solidFill>
                </a:endParaRPr>
              </a:p>
              <a:p>
                <a:pPr marL="0" indent="0">
                  <a:buNone/>
                </a:pPr>
                <a:r>
                  <a:rPr lang="en-US" sz="2000" b="1" dirty="0">
                    <a:solidFill>
                      <a:srgbClr val="0070C0"/>
                    </a:solidFill>
                  </a:rPr>
                  <a:t>	In-sample Error		</a:t>
                </a:r>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charset="0"/>
                          </a:rPr>
                          <m:t>𝐸</m:t>
                        </m:r>
                      </m:e>
                      <m:sub>
                        <m:r>
                          <a:rPr lang="en-US" sz="2000" b="0" i="1" smtClean="0">
                            <a:latin typeface="Cambria Math" charset="0"/>
                          </a:rPr>
                          <m:t>𝑖𝑛</m:t>
                        </m:r>
                      </m:sub>
                    </m:sSub>
                    <m:d>
                      <m:dPr>
                        <m:ctrlPr>
                          <a:rPr lang="en-US" sz="2000" b="0" i="1" smtClean="0">
                            <a:latin typeface="Cambria Math" panose="02040503050406030204" pitchFamily="18" charset="0"/>
                          </a:rPr>
                        </m:ctrlPr>
                      </m:dPr>
                      <m:e>
                        <m:r>
                          <a:rPr lang="en-US" sz="2000" b="0" i="1" smtClean="0">
                            <a:latin typeface="Cambria Math" charset="0"/>
                          </a:rPr>
                          <m:t>h</m:t>
                        </m:r>
                      </m:e>
                    </m:d>
                    <m:r>
                      <a:rPr lang="en-US" sz="2000" b="0" i="1" smtClean="0">
                        <a:latin typeface="Cambria Math" charset="0"/>
                      </a:rPr>
                      <m:t>=</m:t>
                    </m:r>
                    <m:f>
                      <m:fPr>
                        <m:ctrlPr>
                          <a:rPr lang="en-US" sz="2000" b="0" i="1" smtClean="0">
                            <a:latin typeface="Cambria Math" panose="02040503050406030204" pitchFamily="18" charset="0"/>
                          </a:rPr>
                        </m:ctrlPr>
                      </m:fPr>
                      <m:num>
                        <m:r>
                          <a:rPr lang="en-US" sz="2000" b="0" i="1" smtClean="0">
                            <a:latin typeface="Cambria Math" charset="0"/>
                          </a:rPr>
                          <m:t>1</m:t>
                        </m:r>
                      </m:num>
                      <m:den>
                        <m:r>
                          <a:rPr lang="en-US" sz="2000" b="0" i="1" smtClean="0">
                            <a:latin typeface="Cambria Math" charset="0"/>
                          </a:rPr>
                          <m:t>𝑛</m:t>
                        </m:r>
                      </m:den>
                    </m:f>
                    <m:nary>
                      <m:naryPr>
                        <m:chr m:val="∑"/>
                        <m:ctrlPr>
                          <a:rPr lang="en-US" sz="2000" b="0" i="1" smtClean="0">
                            <a:latin typeface="Cambria Math" panose="02040503050406030204" pitchFamily="18" charset="0"/>
                          </a:rPr>
                        </m:ctrlPr>
                      </m:naryPr>
                      <m:sub>
                        <m:r>
                          <a:rPr lang="en-US" sz="2000" b="0" i="1" smtClean="0">
                            <a:solidFill>
                              <a:schemeClr val="tx1"/>
                            </a:solidFill>
                            <a:latin typeface="Cambria Math" charset="0"/>
                          </a:rPr>
                          <m:t>𝑖</m:t>
                        </m:r>
                        <m:r>
                          <a:rPr lang="en-US" sz="2000" b="0" i="1" smtClean="0">
                            <a:latin typeface="Cambria Math" charset="0"/>
                          </a:rPr>
                          <m:t>=1</m:t>
                        </m:r>
                      </m:sub>
                      <m:sup>
                        <m:r>
                          <a:rPr lang="en-US" sz="2000" b="0" i="1" smtClean="0">
                            <a:latin typeface="Cambria Math" charset="0"/>
                          </a:rPr>
                          <m:t>𝑛</m:t>
                        </m:r>
                      </m:sup>
                      <m:e>
                        <m:r>
                          <a:rPr lang="en-US" sz="2000" b="0" i="1" smtClean="0">
                            <a:latin typeface="Cambria Math" charset="0"/>
                          </a:rPr>
                          <m:t>𝑒</m:t>
                        </m:r>
                        <m:r>
                          <a:rPr lang="en-US" sz="2000" b="0" i="1" smtClean="0">
                            <a:latin typeface="Cambria Math" charset="0"/>
                          </a:rPr>
                          <m:t>(</m:t>
                        </m:r>
                        <m:r>
                          <a:rPr lang="en-US" sz="2000" b="0" i="1" smtClean="0">
                            <a:latin typeface="Cambria Math" charset="0"/>
                          </a:rPr>
                          <m:t>h</m:t>
                        </m:r>
                        <m:d>
                          <m:dPr>
                            <m:ctrlPr>
                              <a:rPr lang="en-US" sz="2000" b="0" i="1" smtClean="0">
                                <a:latin typeface="Cambria Math" panose="02040503050406030204" pitchFamily="18" charset="0"/>
                              </a:rPr>
                            </m:ctrlPr>
                          </m:dPr>
                          <m:e>
                            <m:sSub>
                              <m:sSubPr>
                                <m:ctrlPr>
                                  <a:rPr lang="en-US" sz="2000" b="0" i="1" smtClean="0">
                                    <a:solidFill>
                                      <a:schemeClr val="tx1"/>
                                    </a:solidFill>
                                    <a:latin typeface="Cambria Math" panose="02040503050406030204" pitchFamily="18" charset="0"/>
                                  </a:rPr>
                                </m:ctrlPr>
                              </m:sSubPr>
                              <m:e>
                                <m:r>
                                  <a:rPr lang="en-US" sz="2000" b="1" i="0" smtClean="0">
                                    <a:solidFill>
                                      <a:schemeClr val="tx1"/>
                                    </a:solidFill>
                                    <a:latin typeface="Cambria Math" charset="0"/>
                                  </a:rPr>
                                  <m:t>𝐱</m:t>
                                </m:r>
                              </m:e>
                              <m:sub>
                                <m:r>
                                  <a:rPr lang="en-US" sz="2000" b="0" i="1" smtClean="0">
                                    <a:solidFill>
                                      <a:schemeClr val="tx1"/>
                                    </a:solidFill>
                                    <a:latin typeface="Cambria Math" charset="0"/>
                                  </a:rPr>
                                  <m:t>𝑖</m:t>
                                </m:r>
                              </m:sub>
                            </m:sSub>
                          </m:e>
                        </m:d>
                        <m:r>
                          <a:rPr lang="en-US" sz="2000" b="0" i="1" smtClean="0">
                            <a:latin typeface="Cambria Math" charset="0"/>
                          </a:rPr>
                          <m:t>,</m:t>
                        </m:r>
                        <m:r>
                          <a:rPr lang="en-US" sz="2000" b="0" i="1" smtClean="0">
                            <a:latin typeface="Cambria Math" charset="0"/>
                          </a:rPr>
                          <m:t>𝑓</m:t>
                        </m:r>
                        <m:r>
                          <a:rPr lang="en-US" sz="2000" b="0" i="1" smtClean="0">
                            <a:latin typeface="Cambria Math" charset="0"/>
                          </a:rPr>
                          <m:t>(</m:t>
                        </m:r>
                      </m:e>
                    </m:nary>
                    <m:sSub>
                      <m:sSubPr>
                        <m:ctrlPr>
                          <a:rPr lang="en-US" sz="2000" b="0" i="1" smtClean="0">
                            <a:latin typeface="Cambria Math" panose="02040503050406030204" pitchFamily="18" charset="0"/>
                          </a:rPr>
                        </m:ctrlPr>
                      </m:sSubPr>
                      <m:e>
                        <m:r>
                          <a:rPr lang="en-US" sz="2000" b="1" i="0" smtClean="0">
                            <a:latin typeface="Cambria Math" charset="0"/>
                          </a:rPr>
                          <m:t>𝐱</m:t>
                        </m:r>
                      </m:e>
                      <m:sub>
                        <m:r>
                          <a:rPr lang="en-US" sz="2000" b="0" i="1" smtClean="0">
                            <a:solidFill>
                              <a:schemeClr val="tx1"/>
                            </a:solidFill>
                            <a:latin typeface="Cambria Math" charset="0"/>
                          </a:rPr>
                          <m:t>𝑖</m:t>
                        </m:r>
                      </m:sub>
                    </m:sSub>
                    <m:r>
                      <a:rPr lang="en-US" sz="2000" b="0" i="1" smtClean="0">
                        <a:latin typeface="Cambria Math" charset="0"/>
                      </a:rPr>
                      <m:t>))</m:t>
                    </m:r>
                  </m:oMath>
                </a14:m>
                <a:endParaRPr lang="en-US" sz="2000" dirty="0">
                  <a:solidFill>
                    <a:schemeClr val="tx1"/>
                  </a:solidFill>
                </a:endParaRPr>
              </a:p>
              <a:p>
                <a:pPr marL="0" indent="0">
                  <a:buNone/>
                </a:pPr>
                <a:r>
                  <a:rPr lang="en-US" sz="2000" b="1" dirty="0">
                    <a:solidFill>
                      <a:srgbClr val="0070C0"/>
                    </a:solidFill>
                  </a:rPr>
                  <a:t>	Out-of-sample Error	</a:t>
                </a:r>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charset="0"/>
                          </a:rPr>
                          <m:t>𝐸</m:t>
                        </m:r>
                      </m:e>
                      <m:sub>
                        <m:r>
                          <a:rPr lang="en-US" sz="2000" b="0" i="1" smtClean="0">
                            <a:latin typeface="Cambria Math" charset="0"/>
                          </a:rPr>
                          <m:t>𝑜𝑢𝑡</m:t>
                        </m:r>
                      </m:sub>
                    </m:sSub>
                    <m:d>
                      <m:dPr>
                        <m:ctrlPr>
                          <a:rPr lang="en-US" sz="2000" i="1">
                            <a:latin typeface="Cambria Math" panose="02040503050406030204" pitchFamily="18" charset="0"/>
                          </a:rPr>
                        </m:ctrlPr>
                      </m:dPr>
                      <m:e>
                        <m:r>
                          <a:rPr lang="en-US" sz="2000" i="1">
                            <a:latin typeface="Cambria Math" charset="0"/>
                          </a:rPr>
                          <m:t>h</m:t>
                        </m:r>
                      </m:e>
                    </m:d>
                    <m:r>
                      <a:rPr lang="en-US" sz="2000" i="1">
                        <a:latin typeface="Cambria Math" charset="0"/>
                      </a:rPr>
                      <m:t>=</m:t>
                    </m:r>
                    <m:r>
                      <a:rPr lang="en-US" sz="2000" b="0" i="1" smtClean="0">
                        <a:latin typeface="Cambria Math" charset="0"/>
                      </a:rPr>
                      <m:t> </m:t>
                    </m:r>
                    <m:sSub>
                      <m:sSubPr>
                        <m:ctrlPr>
                          <a:rPr lang="en-US" sz="2000" b="0" i="1" smtClean="0">
                            <a:latin typeface="Cambria Math" panose="02040503050406030204" pitchFamily="18" charset="0"/>
                          </a:rPr>
                        </m:ctrlPr>
                      </m:sSubPr>
                      <m:e>
                        <m:r>
                          <a:rPr lang="el-GR" sz="2000" i="1">
                            <a:latin typeface="Cambria Math" charset="0"/>
                            <a:ea typeface="Cambria Math" charset="0"/>
                            <a:cs typeface="Cambria Math" charset="0"/>
                          </a:rPr>
                          <m:t>𝔼</m:t>
                        </m:r>
                      </m:e>
                      <m:sub>
                        <m:r>
                          <a:rPr lang="en-US" sz="2000" b="1" i="0" smtClean="0">
                            <a:solidFill>
                              <a:schemeClr val="tx1"/>
                            </a:solidFill>
                            <a:latin typeface="Cambria Math" charset="0"/>
                          </a:rPr>
                          <m:t>𝐱</m:t>
                        </m:r>
                      </m:sub>
                    </m:sSub>
                    <m:d>
                      <m:dPr>
                        <m:begChr m:val="["/>
                        <m:endChr m:val="]"/>
                        <m:ctrlPr>
                          <a:rPr lang="en-US" sz="2000" b="0" i="1" smtClean="0">
                            <a:latin typeface="Cambria Math" panose="02040503050406030204" pitchFamily="18" charset="0"/>
                          </a:rPr>
                        </m:ctrlPr>
                      </m:dPr>
                      <m:e>
                        <m:r>
                          <a:rPr lang="en-US" sz="2000" b="0" i="1" smtClean="0">
                            <a:latin typeface="Cambria Math" charset="0"/>
                          </a:rPr>
                          <m:t>𝑒</m:t>
                        </m:r>
                        <m:r>
                          <a:rPr lang="en-US" sz="2000" b="0" i="1" smtClean="0">
                            <a:latin typeface="Cambria Math" charset="0"/>
                          </a:rPr>
                          <m:t>(</m:t>
                        </m:r>
                        <m:r>
                          <a:rPr lang="en-US" sz="2000" b="0" i="1" smtClean="0">
                            <a:latin typeface="Cambria Math" charset="0"/>
                          </a:rPr>
                          <m:t>h</m:t>
                        </m:r>
                        <m:d>
                          <m:dPr>
                            <m:ctrlPr>
                              <a:rPr lang="en-US" sz="2000" b="0" i="1" smtClean="0">
                                <a:latin typeface="Cambria Math" panose="02040503050406030204" pitchFamily="18" charset="0"/>
                              </a:rPr>
                            </m:ctrlPr>
                          </m:dPr>
                          <m:e>
                            <m:r>
                              <a:rPr lang="en-US" sz="2000" b="1" i="0" smtClean="0">
                                <a:solidFill>
                                  <a:schemeClr val="tx1"/>
                                </a:solidFill>
                                <a:latin typeface="Cambria Math" charset="0"/>
                              </a:rPr>
                              <m:t>𝐱</m:t>
                            </m:r>
                          </m:e>
                        </m:d>
                        <m:r>
                          <a:rPr lang="en-US" sz="2000" b="0" i="1" smtClean="0">
                            <a:latin typeface="Cambria Math" charset="0"/>
                          </a:rPr>
                          <m:t>, </m:t>
                        </m:r>
                        <m:r>
                          <a:rPr lang="en-US" sz="2000" b="0" i="1" smtClean="0">
                            <a:latin typeface="Cambria Math" charset="0"/>
                          </a:rPr>
                          <m:t>𝑓</m:t>
                        </m:r>
                        <m:d>
                          <m:dPr>
                            <m:ctrlPr>
                              <a:rPr lang="en-US" sz="2000" b="0" i="1" smtClean="0">
                                <a:latin typeface="Cambria Math" panose="02040503050406030204" pitchFamily="18" charset="0"/>
                              </a:rPr>
                            </m:ctrlPr>
                          </m:dPr>
                          <m:e>
                            <m:r>
                              <a:rPr lang="en-US" sz="2000" b="1" i="0" smtClean="0">
                                <a:solidFill>
                                  <a:schemeClr val="tx1"/>
                                </a:solidFill>
                                <a:latin typeface="Cambria Math" charset="0"/>
                              </a:rPr>
                              <m:t>𝐱</m:t>
                            </m:r>
                          </m:e>
                        </m:d>
                        <m:r>
                          <a:rPr lang="en-US" sz="2000" b="0" i="1" smtClean="0">
                            <a:latin typeface="Cambria Math" charset="0"/>
                          </a:rPr>
                          <m:t>)</m:t>
                        </m:r>
                      </m:e>
                    </m:d>
                  </m:oMath>
                </a14:m>
                <a:endParaRPr lang="en-US" sz="2000" dirty="0">
                  <a:solidFill>
                    <a:schemeClr val="tx1"/>
                  </a:solidFill>
                </a:endParaRPr>
              </a:p>
              <a:p>
                <a:pPr>
                  <a:buFont typeface="Wingdings" charset="2"/>
                  <a:buChar char="§"/>
                </a:pPr>
                <a:endParaRPr lang="en-US" sz="2000" dirty="0"/>
              </a:p>
              <a:p>
                <a:pPr>
                  <a:buFont typeface="Wingdings" charset="2"/>
                  <a:buChar char="§"/>
                </a:pPr>
                <a:r>
                  <a:rPr lang="en-US" sz="2000" dirty="0"/>
                  <a:t>As learning goal is to </a:t>
                </a:r>
                <a:r>
                  <a:rPr lang="en-US" sz="2000" b="1" dirty="0">
                    <a:solidFill>
                      <a:srgbClr val="0070C0"/>
                    </a:solidFill>
                  </a:rPr>
                  <a:t>minimize total cost</a:t>
                </a:r>
                <a:r>
                  <a:rPr lang="en-US" sz="2000" dirty="0"/>
                  <a:t>, sometime we called it </a:t>
                </a:r>
                <a:r>
                  <a:rPr lang="en-US" sz="2000" b="1" i="1" dirty="0">
                    <a:solidFill>
                      <a:srgbClr val="0070C0"/>
                    </a:solidFill>
                  </a:rPr>
                  <a:t>objective function</a:t>
                </a:r>
                <a:r>
                  <a:rPr lang="en-US" sz="2000" dirty="0"/>
                  <a:t>. </a:t>
                </a:r>
              </a:p>
              <a:p>
                <a:pPr>
                  <a:buFont typeface="Wingdings" charset="2"/>
                  <a:buChar char="§"/>
                </a:pPr>
                <a:endParaRPr lang="en-US" sz="2000" dirty="0">
                  <a:solidFill>
                    <a:schemeClr val="tx1"/>
                  </a:solidFill>
                </a:endParaRPr>
              </a:p>
              <a:p>
                <a:pPr>
                  <a:buFont typeface="Wingdings" charset="2"/>
                  <a:buChar char="§"/>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522" t="-1401"/>
                </a:stretch>
              </a:blipFill>
            </p:spPr>
            <p:txBody>
              <a:bodyPr/>
              <a:lstStyle/>
              <a:p>
                <a:r>
                  <a:rPr lang="en-US">
                    <a:noFill/>
                  </a:rPr>
                  <a:t> </a:t>
                </a:r>
              </a:p>
            </p:txBody>
          </p:sp>
        </mc:Fallback>
      </mc:AlternateContent>
    </p:spTree>
    <p:extLst>
      <p:ext uri="{BB962C8B-B14F-4D97-AF65-F5344CB8AC3E}">
        <p14:creationId xmlns:p14="http://schemas.microsoft.com/office/powerpoint/2010/main" val="512536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b="1" dirty="0">
                    <a:solidFill>
                      <a:srgbClr val="0070C0"/>
                    </a:solidFill>
                  </a:rPr>
                  <a:t>Objective function</a:t>
                </a:r>
                <a:r>
                  <a:rPr lang="en-US" sz="2400" dirty="0"/>
                  <a:t> is “everywhere” in machine learning models</a:t>
                </a:r>
              </a:p>
              <a:p>
                <a:endParaRPr lang="en-US" sz="2400" dirty="0"/>
              </a:p>
              <a:p>
                <a:endParaRPr lang="en-US" sz="2400" dirty="0"/>
              </a:p>
              <a:p>
                <a:endParaRPr lang="en-US" sz="2400" dirty="0"/>
              </a:p>
              <a:p>
                <a:r>
                  <a:rPr lang="en-US" sz="2400" b="1" dirty="0">
                    <a:solidFill>
                      <a:srgbClr val="0070C0"/>
                    </a:solidFill>
                  </a:rPr>
                  <a:t>Training Cost</a:t>
                </a:r>
                <a:r>
                  <a:rPr lang="en-US" sz="2400" dirty="0"/>
                  <a:t>: </a:t>
                </a:r>
                <a14:m>
                  <m:oMath xmlns:m="http://schemas.openxmlformats.org/officeDocument/2006/math">
                    <m:r>
                      <a:rPr lang="en-US" sz="2000" b="0" i="1" smtClean="0">
                        <a:latin typeface="Cambria Math" charset="0"/>
                      </a:rPr>
                      <m:t>𝐿</m:t>
                    </m:r>
                    <m:r>
                      <a:rPr lang="en-US" sz="2000" b="0" i="1" smtClean="0">
                        <a:latin typeface="Cambria Math" charset="0"/>
                      </a:rPr>
                      <m:t>= </m:t>
                    </m:r>
                    <m:nary>
                      <m:naryPr>
                        <m:chr m:val="∑"/>
                        <m:limLoc m:val="subSup"/>
                        <m:ctrlPr>
                          <a:rPr lang="is-IS" sz="2000" b="0" i="1" smtClean="0">
                            <a:latin typeface="Cambria Math" panose="02040503050406030204" pitchFamily="18" charset="0"/>
                          </a:rPr>
                        </m:ctrlPr>
                      </m:naryPr>
                      <m:sub>
                        <m:r>
                          <m:rPr>
                            <m:brk m:alnAt="25"/>
                          </m:rPr>
                          <a:rPr lang="en-US" sz="2000" b="0" i="1" smtClean="0">
                            <a:latin typeface="Cambria Math" charset="0"/>
                          </a:rPr>
                          <m:t>𝑖</m:t>
                        </m:r>
                        <m:r>
                          <a:rPr lang="en-US" sz="2000" b="0" i="1" smtClean="0">
                            <a:latin typeface="Cambria Math" charset="0"/>
                          </a:rPr>
                          <m:t>=1</m:t>
                        </m:r>
                      </m:sub>
                      <m:sup>
                        <m:r>
                          <a:rPr lang="en-US" sz="2000" b="0" i="1" smtClean="0">
                            <a:latin typeface="Cambria Math" charset="0"/>
                          </a:rPr>
                          <m:t>𝑛</m:t>
                        </m:r>
                      </m:sup>
                      <m:e>
                        <m:r>
                          <a:rPr lang="en-US" sz="2000" b="0" i="1" smtClean="0">
                            <a:latin typeface="Cambria Math" charset="0"/>
                          </a:rPr>
                          <m:t>𝑒</m:t>
                        </m:r>
                        <m:d>
                          <m:dPr>
                            <m:ctrlPr>
                              <a:rPr lang="en-US" sz="2000" b="0" i="1" smtClean="0">
                                <a:latin typeface="Cambria Math" panose="02040503050406030204" pitchFamily="18" charset="0"/>
                              </a:rPr>
                            </m:ctrlPr>
                          </m:dPr>
                          <m:e>
                            <m:r>
                              <a:rPr lang="en-US" sz="2000" b="0" i="1" smtClean="0">
                                <a:latin typeface="Cambria Math" charset="0"/>
                              </a:rPr>
                              <m:t>𝑓</m:t>
                            </m:r>
                            <m:r>
                              <a:rPr lang="en-US" sz="2000" b="0" i="1" smtClean="0">
                                <a:latin typeface="Cambria Math" charset="0"/>
                              </a:rPr>
                              <m:t>(</m:t>
                            </m:r>
                            <m:r>
                              <a:rPr lang="en-US" sz="2000" b="0" i="1" smtClean="0">
                                <a:latin typeface="Cambria Math" charset="0"/>
                              </a:rPr>
                              <m:t>𝑥</m:t>
                            </m:r>
                            <m:r>
                              <a:rPr lang="en-US" sz="2000" b="0" i="1" smtClean="0">
                                <a:latin typeface="Cambria Math" charset="0"/>
                              </a:rPr>
                              <m:t>), </m:t>
                            </m:r>
                            <m:r>
                              <a:rPr lang="en-US" sz="2000" b="0" i="1" smtClean="0">
                                <a:latin typeface="Cambria Math" charset="0"/>
                              </a:rPr>
                              <m:t>h</m:t>
                            </m:r>
                            <m:d>
                              <m:dPr>
                                <m:ctrlPr>
                                  <a:rPr lang="en-US" sz="2000" b="0" i="1" smtClean="0">
                                    <a:latin typeface="Cambria Math" panose="02040503050406030204" pitchFamily="18" charset="0"/>
                                  </a:rPr>
                                </m:ctrlPr>
                              </m:dPr>
                              <m:e>
                                <m:r>
                                  <a:rPr lang="en-US" sz="2000" b="0" i="1" smtClean="0">
                                    <a:latin typeface="Cambria Math" charset="0"/>
                                  </a:rPr>
                                  <m:t>𝑥</m:t>
                                </m:r>
                              </m:e>
                            </m:d>
                          </m:e>
                        </m:d>
                        <m:r>
                          <a:rPr lang="en-US" sz="2000" b="0" i="1" smtClean="0">
                            <a:latin typeface="Cambria Math" charset="0"/>
                          </a:rPr>
                          <m:t>= </m:t>
                        </m:r>
                      </m:e>
                    </m:nary>
                    <m:nary>
                      <m:naryPr>
                        <m:chr m:val="∑"/>
                        <m:limLoc m:val="subSup"/>
                        <m:ctrlPr>
                          <a:rPr lang="is-IS" sz="2000" b="0" i="1" smtClean="0">
                            <a:latin typeface="Cambria Math" panose="02040503050406030204" pitchFamily="18" charset="0"/>
                          </a:rPr>
                        </m:ctrlPr>
                      </m:naryPr>
                      <m:sub>
                        <m:r>
                          <m:rPr>
                            <m:brk m:alnAt="25"/>
                          </m:rPr>
                          <a:rPr lang="en-US" sz="2000" b="0" i="1" smtClean="0">
                            <a:latin typeface="Cambria Math" charset="0"/>
                          </a:rPr>
                          <m:t>𝑖</m:t>
                        </m:r>
                        <m:r>
                          <a:rPr lang="en-US" sz="2000" b="0" i="1" smtClean="0">
                            <a:latin typeface="Cambria Math" charset="0"/>
                          </a:rPr>
                          <m:t>=1</m:t>
                        </m:r>
                      </m:sub>
                      <m:sup>
                        <m:r>
                          <a:rPr lang="en-US" sz="2000" b="0" i="1" smtClean="0">
                            <a:latin typeface="Cambria Math" charset="0"/>
                          </a:rPr>
                          <m:t>𝑛</m:t>
                        </m:r>
                      </m:sup>
                      <m:e>
                        <m:r>
                          <a:rPr lang="en-US" sz="2000" b="0" i="1" smtClean="0">
                            <a:latin typeface="Cambria Math" charset="0"/>
                          </a:rPr>
                          <m:t>𝑒</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charset="0"/>
                                  </a:rPr>
                                  <m:t>𝑦</m:t>
                                </m:r>
                              </m:e>
                              <m:sub>
                                <m:r>
                                  <a:rPr lang="en-US" sz="2000" b="0" i="1" smtClean="0">
                                    <a:latin typeface="Cambria Math" charset="0"/>
                                  </a:rPr>
                                  <m:t>𝑖</m:t>
                                </m:r>
                              </m:sub>
                            </m:sSub>
                            <m:r>
                              <a:rPr lang="en-US" sz="2000" b="0" i="1" smtClean="0">
                                <a:latin typeface="Cambria Math" charset="0"/>
                              </a:rPr>
                              <m:t>,</m:t>
                            </m:r>
                            <m:acc>
                              <m:accPr>
                                <m:chr m:val="̂"/>
                                <m:ctrlPr>
                                  <a:rPr lang="en-US" sz="2000" b="0" i="1" smtClean="0">
                                    <a:latin typeface="Cambria Math" panose="02040503050406030204" pitchFamily="18" charset="0"/>
                                  </a:rPr>
                                </m:ctrlPr>
                              </m:accPr>
                              <m:e>
                                <m:sSub>
                                  <m:sSubPr>
                                    <m:ctrlPr>
                                      <a:rPr lang="en-US" sz="2000" b="0" i="1" smtClean="0">
                                        <a:latin typeface="Cambria Math" panose="02040503050406030204" pitchFamily="18" charset="0"/>
                                      </a:rPr>
                                    </m:ctrlPr>
                                  </m:sSubPr>
                                  <m:e>
                                    <m:r>
                                      <a:rPr lang="en-US" sz="2000" b="0" i="1" smtClean="0">
                                        <a:latin typeface="Cambria Math" charset="0"/>
                                      </a:rPr>
                                      <m:t>𝑦</m:t>
                                    </m:r>
                                  </m:e>
                                  <m:sub>
                                    <m:r>
                                      <a:rPr lang="en-US" sz="2000" b="0" i="1" smtClean="0">
                                        <a:latin typeface="Cambria Math" charset="0"/>
                                      </a:rPr>
                                      <m:t>𝑖</m:t>
                                    </m:r>
                                  </m:sub>
                                </m:sSub>
                              </m:e>
                            </m:acc>
                          </m:e>
                        </m:d>
                        <m:r>
                          <a:rPr lang="en-US" sz="2000" b="0" i="1" smtClean="0">
                            <a:latin typeface="Cambria Math" charset="0"/>
                          </a:rPr>
                          <m:t> </m:t>
                        </m:r>
                      </m:e>
                    </m:nary>
                  </m:oMath>
                </a14:m>
                <a:endParaRPr lang="en-US" sz="2400" dirty="0"/>
              </a:p>
              <a:p>
                <a:pPr lvl="1"/>
                <a:r>
                  <a:rPr lang="en-US" sz="2000" dirty="0"/>
                  <a:t>Square Error	:  </a:t>
                </a:r>
                <a14:m>
                  <m:oMath xmlns:m="http://schemas.openxmlformats.org/officeDocument/2006/math">
                    <m:r>
                      <a:rPr lang="en-US" sz="2000" b="0" i="1" smtClean="0">
                        <a:latin typeface="Cambria Math" charset="0"/>
                      </a:rPr>
                      <m:t>𝑒</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charset="0"/>
                              </a:rPr>
                              <m:t>𝑦</m:t>
                            </m:r>
                          </m:e>
                          <m:sub>
                            <m:r>
                              <a:rPr lang="en-US" sz="2000" b="0" i="1" smtClean="0">
                                <a:latin typeface="Cambria Math" charset="0"/>
                              </a:rPr>
                              <m:t>𝑖</m:t>
                            </m:r>
                          </m:sub>
                        </m:sSub>
                        <m:r>
                          <a:rPr lang="en-US" sz="2000" b="0" i="1" smtClean="0">
                            <a:latin typeface="Cambria Math" charset="0"/>
                          </a:rPr>
                          <m:t>,</m:t>
                        </m:r>
                        <m:acc>
                          <m:accPr>
                            <m:chr m:val="̂"/>
                            <m:ctrlPr>
                              <a:rPr lang="en-US" sz="2000" b="0" i="1" smtClean="0">
                                <a:latin typeface="Cambria Math" panose="02040503050406030204" pitchFamily="18" charset="0"/>
                              </a:rPr>
                            </m:ctrlPr>
                          </m:accPr>
                          <m:e>
                            <m:sSub>
                              <m:sSubPr>
                                <m:ctrlPr>
                                  <a:rPr lang="en-US" sz="2000" b="0" i="1" smtClean="0">
                                    <a:latin typeface="Cambria Math" panose="02040503050406030204" pitchFamily="18" charset="0"/>
                                  </a:rPr>
                                </m:ctrlPr>
                              </m:sSubPr>
                              <m:e>
                                <m:r>
                                  <a:rPr lang="en-US" sz="2000" b="0" i="1" smtClean="0">
                                    <a:latin typeface="Cambria Math" charset="0"/>
                                  </a:rPr>
                                  <m:t>𝑦</m:t>
                                </m:r>
                              </m:e>
                              <m:sub>
                                <m:r>
                                  <a:rPr lang="en-US" sz="2000" b="0" i="1" smtClean="0">
                                    <a:latin typeface="Cambria Math" charset="0"/>
                                  </a:rPr>
                                  <m:t>𝑖</m:t>
                                </m:r>
                              </m:sub>
                            </m:sSub>
                          </m:e>
                        </m:acc>
                      </m:e>
                    </m:d>
                    <m:r>
                      <a:rPr lang="en-US" sz="2000" b="0" i="1" smtClean="0">
                        <a:latin typeface="Cambria Math" charset="0"/>
                      </a:rPr>
                      <m:t>=</m:t>
                    </m:r>
                    <m:sSup>
                      <m:sSupPr>
                        <m:ctrlPr>
                          <a:rPr lang="en-US" sz="2000" b="0" i="1" smtClean="0">
                            <a:latin typeface="Cambria Math" panose="02040503050406030204" pitchFamily="18" charset="0"/>
                          </a:rPr>
                        </m:ctrlPr>
                      </m:sSupPr>
                      <m:e>
                        <m:d>
                          <m:dPr>
                            <m:ctrlPr>
                              <a:rPr lang="mr-IN"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charset="0"/>
                                  </a:rPr>
                                  <m:t>𝑦</m:t>
                                </m:r>
                              </m:e>
                              <m:sub>
                                <m:r>
                                  <a:rPr lang="en-US" sz="2000" b="0" i="1" smtClean="0">
                                    <a:latin typeface="Cambria Math" charset="0"/>
                                  </a:rPr>
                                  <m:t>𝑖</m:t>
                                </m:r>
                              </m:sub>
                            </m:sSub>
                            <m:r>
                              <a:rPr lang="en-US" sz="2000" b="0" i="1" smtClean="0">
                                <a:latin typeface="Cambria Math" charset="0"/>
                              </a:rPr>
                              <m:t>−</m:t>
                            </m:r>
                            <m:acc>
                              <m:accPr>
                                <m:chr m:val="̂"/>
                                <m:ctrlPr>
                                  <a:rPr lang="en-US" sz="2000" b="0" i="1" smtClean="0">
                                    <a:latin typeface="Cambria Math" panose="02040503050406030204" pitchFamily="18" charset="0"/>
                                  </a:rPr>
                                </m:ctrlPr>
                              </m:accPr>
                              <m:e>
                                <m:sSub>
                                  <m:sSubPr>
                                    <m:ctrlPr>
                                      <a:rPr lang="en-US" sz="2000" b="0" i="1" smtClean="0">
                                        <a:latin typeface="Cambria Math" panose="02040503050406030204" pitchFamily="18" charset="0"/>
                                      </a:rPr>
                                    </m:ctrlPr>
                                  </m:sSubPr>
                                  <m:e>
                                    <m:r>
                                      <a:rPr lang="en-US" sz="2000" b="0" i="1" smtClean="0">
                                        <a:latin typeface="Cambria Math" charset="0"/>
                                      </a:rPr>
                                      <m:t>𝑦</m:t>
                                    </m:r>
                                  </m:e>
                                  <m:sub>
                                    <m:r>
                                      <a:rPr lang="en-US" sz="2000" b="0" i="1" smtClean="0">
                                        <a:latin typeface="Cambria Math" charset="0"/>
                                      </a:rPr>
                                      <m:t>𝑖</m:t>
                                    </m:r>
                                  </m:sub>
                                </m:sSub>
                              </m:e>
                            </m:acc>
                          </m:e>
                        </m:d>
                      </m:e>
                      <m:sup>
                        <m:r>
                          <a:rPr lang="en-US" sz="2000" b="0" i="1" smtClean="0">
                            <a:latin typeface="Cambria Math" charset="0"/>
                          </a:rPr>
                          <m:t>2</m:t>
                        </m:r>
                      </m:sup>
                    </m:sSup>
                  </m:oMath>
                </a14:m>
                <a:r>
                  <a:rPr lang="en-US" sz="2000" dirty="0"/>
                  <a:t>	</a:t>
                </a:r>
              </a:p>
              <a:p>
                <a:pPr lvl="1"/>
                <a:r>
                  <a:rPr lang="en-US" sz="2000" dirty="0"/>
                  <a:t>Logistic Error	:  </a:t>
                </a:r>
                <a14:m>
                  <m:oMath xmlns:m="http://schemas.openxmlformats.org/officeDocument/2006/math">
                    <m:r>
                      <a:rPr lang="en-US" sz="2000" b="0" i="1" smtClean="0">
                        <a:latin typeface="Cambria Math" charset="0"/>
                      </a:rPr>
                      <m:t>𝑒</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charset="0"/>
                              </a:rPr>
                              <m:t>𝑦</m:t>
                            </m:r>
                          </m:e>
                          <m:sub>
                            <m:r>
                              <a:rPr lang="en-US" sz="2000" b="0" i="1" smtClean="0">
                                <a:latin typeface="Cambria Math" charset="0"/>
                              </a:rPr>
                              <m:t>𝑖</m:t>
                            </m:r>
                          </m:sub>
                        </m:sSub>
                        <m:r>
                          <a:rPr lang="en-US" sz="2000" b="0" i="1" smtClean="0">
                            <a:latin typeface="Cambria Math" charset="0"/>
                          </a:rPr>
                          <m:t>,</m:t>
                        </m:r>
                        <m:acc>
                          <m:accPr>
                            <m:chr m:val="̂"/>
                            <m:ctrlPr>
                              <a:rPr lang="en-US" sz="2000" b="0" i="1" smtClean="0">
                                <a:latin typeface="Cambria Math" panose="02040503050406030204" pitchFamily="18" charset="0"/>
                              </a:rPr>
                            </m:ctrlPr>
                          </m:accPr>
                          <m:e>
                            <m:sSub>
                              <m:sSubPr>
                                <m:ctrlPr>
                                  <a:rPr lang="en-US" sz="2000" b="0" i="1" smtClean="0">
                                    <a:latin typeface="Cambria Math" panose="02040503050406030204" pitchFamily="18" charset="0"/>
                                  </a:rPr>
                                </m:ctrlPr>
                              </m:sSubPr>
                              <m:e>
                                <m:r>
                                  <a:rPr lang="en-US" sz="2000" b="0" i="1" smtClean="0">
                                    <a:latin typeface="Cambria Math" charset="0"/>
                                  </a:rPr>
                                  <m:t>𝑦</m:t>
                                </m:r>
                              </m:e>
                              <m:sub>
                                <m:r>
                                  <a:rPr lang="en-US" sz="2000" b="0" i="1" smtClean="0">
                                    <a:latin typeface="Cambria Math" charset="0"/>
                                  </a:rPr>
                                  <m:t>𝑖</m:t>
                                </m:r>
                              </m:sub>
                            </m:sSub>
                          </m:e>
                        </m:acc>
                      </m:e>
                    </m:d>
                    <m:r>
                      <a:rPr lang="en-US" sz="2000" b="0" i="1" smtClean="0">
                        <a:latin typeface="Cambria Math" charset="0"/>
                      </a:rPr>
                      <m:t>= </m:t>
                    </m:r>
                    <m:sSub>
                      <m:sSubPr>
                        <m:ctrlPr>
                          <a:rPr lang="en-US" sz="2000" b="0" i="1" smtClean="0">
                            <a:latin typeface="Cambria Math" panose="02040503050406030204" pitchFamily="18" charset="0"/>
                          </a:rPr>
                        </m:ctrlPr>
                      </m:sSubPr>
                      <m:e>
                        <m:r>
                          <a:rPr lang="en-US" sz="2000" b="0" i="1" smtClean="0">
                            <a:latin typeface="Cambria Math" charset="0"/>
                          </a:rPr>
                          <m:t>𝑦</m:t>
                        </m:r>
                      </m:e>
                      <m:sub>
                        <m:r>
                          <a:rPr lang="en-US" sz="2000" b="0" i="1" smtClean="0">
                            <a:latin typeface="Cambria Math" charset="0"/>
                          </a:rPr>
                          <m:t>𝑖</m:t>
                        </m:r>
                      </m:sub>
                    </m:sSub>
                    <m:func>
                      <m:funcPr>
                        <m:ctrlPr>
                          <a:rPr lang="en-US" sz="2000" b="0" i="1" smtClean="0">
                            <a:latin typeface="Cambria Math" panose="02040503050406030204" pitchFamily="18" charset="0"/>
                          </a:rPr>
                        </m:ctrlPr>
                      </m:funcPr>
                      <m:fName>
                        <m:r>
                          <m:rPr>
                            <m:sty m:val="p"/>
                          </m:rPr>
                          <a:rPr lang="en-US" sz="2000" b="0" i="0" smtClean="0">
                            <a:latin typeface="Cambria Math" charset="0"/>
                          </a:rPr>
                          <m:t>ln</m:t>
                        </m:r>
                      </m:fName>
                      <m:e>
                        <m:d>
                          <m:dPr>
                            <m:ctrlPr>
                              <a:rPr lang="en-US" sz="2000" b="0" i="1" smtClean="0">
                                <a:latin typeface="Cambria Math" panose="02040503050406030204" pitchFamily="18" charset="0"/>
                              </a:rPr>
                            </m:ctrlPr>
                          </m:dPr>
                          <m:e>
                            <m:r>
                              <a:rPr lang="en-US" sz="2000" b="0" i="1" smtClean="0">
                                <a:latin typeface="Cambria Math" charset="0"/>
                              </a:rPr>
                              <m:t>1+</m:t>
                            </m:r>
                            <m:sSup>
                              <m:sSupPr>
                                <m:ctrlPr>
                                  <a:rPr lang="mr-IN" sz="2000" b="0" i="1" smtClean="0">
                                    <a:latin typeface="Cambria Math" panose="02040503050406030204" pitchFamily="18" charset="0"/>
                                  </a:rPr>
                                </m:ctrlPr>
                              </m:sSupPr>
                              <m:e>
                                <m:r>
                                  <a:rPr lang="mr-IN" sz="2000" b="0" i="1" smtClean="0">
                                    <a:latin typeface="Cambria Math" charset="0"/>
                                  </a:rPr>
                                  <m:t>𝑒</m:t>
                                </m:r>
                              </m:e>
                              <m:sup>
                                <m:r>
                                  <a:rPr lang="mr-IN" sz="2000" b="0" i="1" smtClean="0">
                                    <a:latin typeface="Cambria Math" charset="0"/>
                                  </a:rPr>
                                  <m:t>−</m:t>
                                </m:r>
                                <m:acc>
                                  <m:accPr>
                                    <m:chr m:val="̂"/>
                                    <m:ctrlPr>
                                      <a:rPr lang="mr-IN" sz="2000" b="0" i="1" smtClean="0">
                                        <a:latin typeface="Cambria Math" panose="02040503050406030204" pitchFamily="18" charset="0"/>
                                      </a:rPr>
                                    </m:ctrlPr>
                                  </m:accPr>
                                  <m:e>
                                    <m:sSub>
                                      <m:sSubPr>
                                        <m:ctrlPr>
                                          <a:rPr lang="en-US" sz="2000" b="0" i="1" smtClean="0">
                                            <a:latin typeface="Cambria Math" panose="02040503050406030204" pitchFamily="18" charset="0"/>
                                          </a:rPr>
                                        </m:ctrlPr>
                                      </m:sSubPr>
                                      <m:e>
                                        <m:r>
                                          <a:rPr lang="en-US" sz="2000" b="0" i="1" smtClean="0">
                                            <a:latin typeface="Cambria Math" charset="0"/>
                                          </a:rPr>
                                          <m:t>𝑦</m:t>
                                        </m:r>
                                      </m:e>
                                      <m:sub>
                                        <m:r>
                                          <a:rPr lang="en-US" sz="2000" b="0" i="1" smtClean="0">
                                            <a:latin typeface="Cambria Math" charset="0"/>
                                          </a:rPr>
                                          <m:t>𝑖</m:t>
                                        </m:r>
                                      </m:sub>
                                    </m:sSub>
                                  </m:e>
                                </m:acc>
                              </m:sup>
                            </m:sSup>
                          </m:e>
                        </m:d>
                      </m:e>
                    </m:func>
                    <m:r>
                      <a:rPr lang="en-US" sz="2000" b="0" i="1" smtClean="0">
                        <a:latin typeface="Cambria Math" charset="0"/>
                      </a:rPr>
                      <m:t>+</m:t>
                    </m:r>
                    <m:d>
                      <m:dPr>
                        <m:ctrlPr>
                          <a:rPr lang="en-US" sz="2000" b="0" i="1" smtClean="0">
                            <a:latin typeface="Cambria Math" panose="02040503050406030204" pitchFamily="18" charset="0"/>
                          </a:rPr>
                        </m:ctrlPr>
                      </m:dPr>
                      <m:e>
                        <m:r>
                          <a:rPr lang="en-US" sz="2000" b="0" i="1" smtClean="0">
                            <a:latin typeface="Cambria Math" charset="0"/>
                          </a:rPr>
                          <m:t>1−</m:t>
                        </m:r>
                        <m:sSub>
                          <m:sSubPr>
                            <m:ctrlPr>
                              <a:rPr lang="en-US" sz="2000" b="0" i="1" smtClean="0">
                                <a:latin typeface="Cambria Math" panose="02040503050406030204" pitchFamily="18" charset="0"/>
                              </a:rPr>
                            </m:ctrlPr>
                          </m:sSubPr>
                          <m:e>
                            <m:r>
                              <a:rPr lang="en-US" sz="2000" b="0" i="1" smtClean="0">
                                <a:latin typeface="Cambria Math" charset="0"/>
                              </a:rPr>
                              <m:t>𝑦</m:t>
                            </m:r>
                          </m:e>
                          <m:sub>
                            <m:r>
                              <a:rPr lang="en-US" sz="2000" b="0" i="1" smtClean="0">
                                <a:latin typeface="Cambria Math" charset="0"/>
                              </a:rPr>
                              <m:t>𝑖</m:t>
                            </m:r>
                          </m:sub>
                        </m:sSub>
                      </m:e>
                    </m:d>
                    <m:r>
                      <m:rPr>
                        <m:sty m:val="p"/>
                      </m:rPr>
                      <a:rPr lang="en-US" sz="2000" b="0" i="0" smtClean="0">
                        <a:latin typeface="Cambria Math" charset="0"/>
                      </a:rPr>
                      <m:t>ln</m:t>
                    </m:r>
                    <m:r>
                      <a:rPr lang="en-US" sz="2000" b="0" i="1" smtClean="0">
                        <a:latin typeface="Cambria Math" charset="0"/>
                      </a:rPr>
                      <m:t>⁡(1+</m:t>
                    </m:r>
                    <m:sSup>
                      <m:sSupPr>
                        <m:ctrlPr>
                          <a:rPr lang="mr-IN" sz="2000" b="0" i="1" smtClean="0">
                            <a:latin typeface="Cambria Math" panose="02040503050406030204" pitchFamily="18" charset="0"/>
                          </a:rPr>
                        </m:ctrlPr>
                      </m:sSupPr>
                      <m:e>
                        <m:r>
                          <a:rPr lang="mr-IN" sz="2000" b="0" i="1" smtClean="0">
                            <a:latin typeface="Cambria Math" charset="0"/>
                          </a:rPr>
                          <m:t>𝑒</m:t>
                        </m:r>
                      </m:e>
                      <m:sup>
                        <m:acc>
                          <m:accPr>
                            <m:chr m:val="̂"/>
                            <m:ctrlPr>
                              <a:rPr lang="mr-IN" sz="2000" b="0" i="1" smtClean="0">
                                <a:latin typeface="Cambria Math" panose="02040503050406030204" pitchFamily="18" charset="0"/>
                              </a:rPr>
                            </m:ctrlPr>
                          </m:accPr>
                          <m:e>
                            <m:sSub>
                              <m:sSubPr>
                                <m:ctrlPr>
                                  <a:rPr lang="en-US" sz="2000" b="0" i="1" smtClean="0">
                                    <a:latin typeface="Cambria Math" panose="02040503050406030204" pitchFamily="18" charset="0"/>
                                  </a:rPr>
                                </m:ctrlPr>
                              </m:sSubPr>
                              <m:e>
                                <m:r>
                                  <a:rPr lang="en-US" sz="2000" b="0" i="1" smtClean="0">
                                    <a:latin typeface="Cambria Math" charset="0"/>
                                  </a:rPr>
                                  <m:t>𝑦</m:t>
                                </m:r>
                              </m:e>
                              <m:sub>
                                <m:r>
                                  <a:rPr lang="en-US" sz="2000" b="0" i="1" smtClean="0">
                                    <a:latin typeface="Cambria Math" charset="0"/>
                                  </a:rPr>
                                  <m:t>𝑖</m:t>
                                </m:r>
                              </m:sub>
                            </m:sSub>
                          </m:e>
                        </m:acc>
                      </m:sup>
                    </m:sSup>
                    <m:r>
                      <a:rPr lang="en-US" sz="2000" b="0" i="1" smtClean="0">
                        <a:latin typeface="Cambria Math" charset="0"/>
                      </a:rPr>
                      <m:t>)</m:t>
                    </m:r>
                  </m:oMath>
                </a14:m>
                <a:endParaRPr lang="en-US" sz="2400" dirty="0"/>
              </a:p>
              <a:p>
                <a:r>
                  <a:rPr lang="en-US" sz="2400" b="1" dirty="0">
                    <a:solidFill>
                      <a:srgbClr val="0070C0"/>
                    </a:solidFill>
                  </a:rPr>
                  <a:t>Regularization</a:t>
                </a:r>
                <a:r>
                  <a:rPr lang="en-US" sz="2400" dirty="0"/>
                  <a:t>:</a:t>
                </a:r>
              </a:p>
              <a:p>
                <a:pPr lvl="1"/>
                <a:r>
                  <a:rPr lang="en-US" sz="2000" dirty="0"/>
                  <a:t>L2 Norm		:  </a:t>
                </a:r>
                <a14:m>
                  <m:oMath xmlns:m="http://schemas.openxmlformats.org/officeDocument/2006/math">
                    <m:r>
                      <m:rPr>
                        <m:sty m:val="p"/>
                      </m:rPr>
                      <a:rPr lang="el-GR" sz="2000" i="1" smtClean="0">
                        <a:latin typeface="Cambria Math" charset="0"/>
                        <a:ea typeface="Cambria Math" charset="0"/>
                        <a:cs typeface="Cambria Math" charset="0"/>
                      </a:rPr>
                      <m:t>Ω</m:t>
                    </m:r>
                    <m:d>
                      <m:dPr>
                        <m:ctrlPr>
                          <a:rPr lang="en-US" sz="2000" b="0" i="1" smtClean="0">
                            <a:latin typeface="Cambria Math" panose="02040503050406030204" pitchFamily="18" charset="0"/>
                            <a:ea typeface="Cambria Math" charset="0"/>
                            <a:cs typeface="Cambria Math" charset="0"/>
                          </a:rPr>
                        </m:ctrlPr>
                      </m:dPr>
                      <m:e>
                        <m:r>
                          <a:rPr lang="en-US" sz="2000" b="0" i="1" smtClean="0">
                            <a:latin typeface="Cambria Math" charset="0"/>
                            <a:ea typeface="Cambria Math" charset="0"/>
                            <a:cs typeface="Cambria Math" charset="0"/>
                          </a:rPr>
                          <m:t>𝑤</m:t>
                        </m:r>
                      </m:e>
                    </m:d>
                    <m:r>
                      <a:rPr lang="en-US"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𝜆</m:t>
                    </m:r>
                    <m:sSup>
                      <m:sSupPr>
                        <m:ctrlPr>
                          <a:rPr lang="en-US" sz="2000" b="0" i="1" smtClean="0">
                            <a:latin typeface="Cambria Math" panose="02040503050406030204" pitchFamily="18" charset="0"/>
                            <a:ea typeface="Cambria Math" charset="0"/>
                            <a:cs typeface="Cambria Math" charset="0"/>
                          </a:rPr>
                        </m:ctrlPr>
                      </m:sSupPr>
                      <m:e>
                        <m:d>
                          <m:dPr>
                            <m:begChr m:val="‖"/>
                            <m:endChr m:val="‖"/>
                            <m:ctrlPr>
                              <a:rPr lang="en-US" sz="2000" b="0" i="1" smtClean="0">
                                <a:latin typeface="Cambria Math" panose="02040503050406030204" pitchFamily="18" charset="0"/>
                                <a:ea typeface="Cambria Math" charset="0"/>
                                <a:cs typeface="Cambria Math" charset="0"/>
                              </a:rPr>
                            </m:ctrlPr>
                          </m:dPr>
                          <m:e>
                            <m:r>
                              <a:rPr lang="en-US" sz="2000" b="0" i="1" smtClean="0">
                                <a:latin typeface="Cambria Math" charset="0"/>
                                <a:ea typeface="Cambria Math" charset="0"/>
                                <a:cs typeface="Cambria Math" charset="0"/>
                              </a:rPr>
                              <m:t>𝑤</m:t>
                            </m:r>
                          </m:e>
                        </m:d>
                      </m:e>
                      <m:sup>
                        <m:r>
                          <a:rPr lang="en-US" sz="2000" b="0" i="1" smtClean="0">
                            <a:latin typeface="Cambria Math" charset="0"/>
                            <a:ea typeface="Cambria Math" charset="0"/>
                            <a:cs typeface="Cambria Math" charset="0"/>
                          </a:rPr>
                          <m:t>2</m:t>
                        </m:r>
                      </m:sup>
                    </m:sSup>
                  </m:oMath>
                </a14:m>
                <a:endParaRPr lang="en-US" sz="2000" dirty="0"/>
              </a:p>
              <a:p>
                <a:pPr lvl="1"/>
                <a:r>
                  <a:rPr lang="en-US" sz="2000" dirty="0"/>
                  <a:t>L1 Norm (Lasso)	:  </a:t>
                </a:r>
                <a14:m>
                  <m:oMath xmlns:m="http://schemas.openxmlformats.org/officeDocument/2006/math">
                    <m:r>
                      <m:rPr>
                        <m:sty m:val="p"/>
                      </m:rPr>
                      <a:rPr lang="el-GR" sz="2000" i="1" smtClean="0">
                        <a:latin typeface="Cambria Math" charset="0"/>
                        <a:ea typeface="Cambria Math" charset="0"/>
                        <a:cs typeface="Cambria Math" charset="0"/>
                      </a:rPr>
                      <m:t>Ω</m:t>
                    </m:r>
                    <m:d>
                      <m:dPr>
                        <m:ctrlPr>
                          <a:rPr lang="en-US" sz="2000" b="0" i="1" smtClean="0">
                            <a:latin typeface="Cambria Math" panose="02040503050406030204" pitchFamily="18" charset="0"/>
                            <a:ea typeface="Cambria Math" charset="0"/>
                            <a:cs typeface="Cambria Math" charset="0"/>
                          </a:rPr>
                        </m:ctrlPr>
                      </m:dPr>
                      <m:e>
                        <m:r>
                          <a:rPr lang="en-US" sz="2000" b="0" i="1" smtClean="0">
                            <a:latin typeface="Cambria Math" charset="0"/>
                            <a:ea typeface="Cambria Math" charset="0"/>
                            <a:cs typeface="Cambria Math" charset="0"/>
                          </a:rPr>
                          <m:t>𝑤</m:t>
                        </m:r>
                      </m:e>
                    </m:d>
                    <m:r>
                      <a:rPr lang="en-US"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𝜆</m:t>
                    </m:r>
                    <m:r>
                      <a:rPr lang="en-US" sz="2000" b="0" i="1" smtClean="0">
                        <a:latin typeface="Cambria Math" charset="0"/>
                        <a:ea typeface="Cambria Math" charset="0"/>
                        <a:cs typeface="Cambria Math" charset="0"/>
                      </a:rPr>
                      <m:t> </m:t>
                    </m:r>
                    <m:sSub>
                      <m:sSubPr>
                        <m:ctrlPr>
                          <a:rPr lang="en-US" sz="2000" b="0" i="1" smtClean="0">
                            <a:latin typeface="Cambria Math" panose="02040503050406030204" pitchFamily="18" charset="0"/>
                            <a:ea typeface="Cambria Math" charset="0"/>
                            <a:cs typeface="Cambria Math" charset="0"/>
                          </a:rPr>
                        </m:ctrlPr>
                      </m:sSubPr>
                      <m:e>
                        <m:d>
                          <m:dPr>
                            <m:begChr m:val="‖"/>
                            <m:endChr m:val="‖"/>
                            <m:ctrlPr>
                              <a:rPr lang="en-US" sz="2000" b="0" i="1" smtClean="0">
                                <a:latin typeface="Cambria Math" panose="02040503050406030204" pitchFamily="18" charset="0"/>
                                <a:ea typeface="Cambria Math" charset="0"/>
                                <a:cs typeface="Cambria Math" charset="0"/>
                              </a:rPr>
                            </m:ctrlPr>
                          </m:dPr>
                          <m:e>
                            <m:r>
                              <a:rPr lang="en-US" sz="2000" b="0" i="1" smtClean="0">
                                <a:latin typeface="Cambria Math" charset="0"/>
                                <a:ea typeface="Cambria Math" charset="0"/>
                                <a:cs typeface="Cambria Math" charset="0"/>
                              </a:rPr>
                              <m:t>𝑤</m:t>
                            </m:r>
                          </m:e>
                        </m:d>
                      </m:e>
                      <m:sub>
                        <m:r>
                          <a:rPr lang="en-US" sz="2000" b="0" i="1" smtClean="0">
                            <a:latin typeface="Cambria Math" charset="0"/>
                            <a:ea typeface="Cambria Math" charset="0"/>
                            <a:cs typeface="Cambria Math" charset="0"/>
                          </a:rPr>
                          <m:t>1</m:t>
                        </m:r>
                      </m:sub>
                    </m:sSub>
                  </m:oMath>
                </a14:m>
                <a:endParaRPr lang="en-US" sz="2400" dirty="0"/>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12" t="-1961" b="-56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4043362" y="2257424"/>
                <a:ext cx="325852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𝑂𝑏𝑗</m:t>
                      </m:r>
                      <m:d>
                        <m:dPr>
                          <m:ctrlPr>
                            <a:rPr lang="en-US" sz="2400" b="0" i="1" smtClean="0">
                              <a:latin typeface="Cambria Math" panose="02040503050406030204" pitchFamily="18" charset="0"/>
                            </a:rPr>
                          </m:ctrlPr>
                        </m:dPr>
                        <m:e>
                          <m:r>
                            <m:rPr>
                              <m:sty m:val="p"/>
                            </m:rPr>
                            <a:rPr lang="el-GR" sz="2400" b="0" i="1" smtClean="0">
                              <a:latin typeface="Cambria Math" charset="0"/>
                              <a:ea typeface="Cambria Math" charset="0"/>
                              <a:cs typeface="Cambria Math" charset="0"/>
                            </a:rPr>
                            <m:t>Θ</m:t>
                          </m:r>
                        </m:e>
                      </m:d>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𝐿</m:t>
                      </m:r>
                      <m:r>
                        <a:rPr lang="en-US" sz="2400" b="0" i="1" smtClean="0">
                          <a:latin typeface="Cambria Math" charset="0"/>
                          <a:ea typeface="Cambria Math" charset="0"/>
                          <a:cs typeface="Cambria Math" charset="0"/>
                        </a:rPr>
                        <m:t>(</m:t>
                      </m:r>
                      <m:r>
                        <m:rPr>
                          <m:sty m:val="p"/>
                        </m:rPr>
                        <a:rPr lang="el-GR" sz="2400" b="0" i="1" smtClean="0">
                          <a:latin typeface="Cambria Math" charset="0"/>
                          <a:ea typeface="Cambria Math" charset="0"/>
                          <a:cs typeface="Cambria Math" charset="0"/>
                        </a:rPr>
                        <m:t>Θ</m:t>
                      </m:r>
                      <m:r>
                        <a:rPr lang="en-US" sz="2400" b="0" i="1" smtClean="0">
                          <a:latin typeface="Cambria Math" charset="0"/>
                          <a:ea typeface="Cambria Math" charset="0"/>
                          <a:cs typeface="Cambria Math" charset="0"/>
                        </a:rPr>
                        <m:t>)+</m:t>
                      </m:r>
                      <m:r>
                        <m:rPr>
                          <m:sty m:val="p"/>
                        </m:rPr>
                        <a:rPr lang="el-GR" sz="2400" b="0" i="1" smtClean="0">
                          <a:latin typeface="Cambria Math" charset="0"/>
                          <a:ea typeface="Cambria Math" charset="0"/>
                          <a:cs typeface="Cambria Math" charset="0"/>
                        </a:rPr>
                        <m:t>Ω</m:t>
                      </m:r>
                      <m:r>
                        <a:rPr lang="en-US" sz="2400" b="0" i="1" smtClean="0">
                          <a:latin typeface="Cambria Math" charset="0"/>
                          <a:ea typeface="Cambria Math" charset="0"/>
                          <a:cs typeface="Cambria Math" charset="0"/>
                        </a:rPr>
                        <m:t>(</m:t>
                      </m:r>
                      <m:r>
                        <m:rPr>
                          <m:sty m:val="p"/>
                        </m:rPr>
                        <a:rPr lang="el-GR" sz="2400" b="0" i="1" smtClean="0">
                          <a:latin typeface="Cambria Math" charset="0"/>
                          <a:ea typeface="Cambria Math" charset="0"/>
                          <a:cs typeface="Cambria Math" charset="0"/>
                        </a:rPr>
                        <m:t>Θ</m:t>
                      </m:r>
                      <m:r>
                        <a:rPr lang="en-US" sz="2400" b="0" i="1" smtClean="0">
                          <a:latin typeface="Cambria Math" charset="0"/>
                          <a:ea typeface="Cambria Math" charset="0"/>
                          <a:cs typeface="Cambria Math" charset="0"/>
                        </a:rPr>
                        <m:t>)</m:t>
                      </m:r>
                    </m:oMath>
                  </m:oMathPara>
                </a14:m>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4043362" y="2257424"/>
                <a:ext cx="3258521" cy="461665"/>
              </a:xfrm>
              <a:prstGeom prst="rect">
                <a:avLst/>
              </a:prstGeom>
              <a:blipFill rotWithShape="0">
                <a:blip r:embed="rId3"/>
                <a:stretch>
                  <a:fillRect r="-187" b="-17105"/>
                </a:stretch>
              </a:blipFill>
            </p:spPr>
            <p:txBody>
              <a:bodyPr/>
              <a:lstStyle/>
              <a:p>
                <a:r>
                  <a:rPr lang="en-US">
                    <a:noFill/>
                  </a:rPr>
                  <a:t> </a:t>
                </a:r>
              </a:p>
            </p:txBody>
          </p:sp>
        </mc:Fallback>
      </mc:AlternateContent>
      <p:sp>
        <p:nvSpPr>
          <p:cNvPr id="5" name="Rounded Rectangle 4"/>
          <p:cNvSpPr/>
          <p:nvPr/>
        </p:nvSpPr>
        <p:spPr>
          <a:xfrm>
            <a:off x="1628775" y="2819549"/>
            <a:ext cx="3400425" cy="600075"/>
          </a:xfrm>
          <a:prstGeom prst="roundRect">
            <a:avLst>
              <a:gd name="adj" fmla="val 9524"/>
            </a:avLst>
          </a:prstGeom>
          <a:solidFill>
            <a:schemeClr val="bg1"/>
          </a:solid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rPr>
              <a:t>Training cost</a:t>
            </a:r>
            <a:r>
              <a:rPr lang="en-US" dirty="0">
                <a:solidFill>
                  <a:schemeClr val="tx1"/>
                </a:solidFill>
              </a:rPr>
              <a:t> measures how well model fit on training data</a:t>
            </a:r>
          </a:p>
        </p:txBody>
      </p:sp>
      <p:sp>
        <p:nvSpPr>
          <p:cNvPr id="7" name="Rounded Rectangle 6"/>
          <p:cNvSpPr/>
          <p:nvPr/>
        </p:nvSpPr>
        <p:spPr>
          <a:xfrm>
            <a:off x="7396160" y="2819549"/>
            <a:ext cx="3400425" cy="600075"/>
          </a:xfrm>
          <a:prstGeom prst="roundRect">
            <a:avLst>
              <a:gd name="adj" fmla="val 9524"/>
            </a:avLst>
          </a:prstGeom>
          <a:solidFill>
            <a:schemeClr val="bg1"/>
          </a:solid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rPr>
              <a:t>Regularization</a:t>
            </a:r>
            <a:r>
              <a:rPr lang="en-US" dirty="0">
                <a:solidFill>
                  <a:srgbClr val="C00000"/>
                </a:solidFill>
              </a:rPr>
              <a:t> </a:t>
            </a:r>
            <a:r>
              <a:rPr lang="en-US" dirty="0">
                <a:solidFill>
                  <a:schemeClr val="tx1"/>
                </a:solidFill>
              </a:rPr>
              <a:t>measures complexity of the models</a:t>
            </a:r>
          </a:p>
        </p:txBody>
      </p:sp>
      <p:cxnSp>
        <p:nvCxnSpPr>
          <p:cNvPr id="9" name="Curved Connector 8"/>
          <p:cNvCxnSpPr>
            <a:stCxn id="5" idx="3"/>
            <a:endCxn id="4" idx="2"/>
          </p:cNvCxnSpPr>
          <p:nvPr/>
        </p:nvCxnSpPr>
        <p:spPr>
          <a:xfrm flipV="1">
            <a:off x="5029200" y="2719089"/>
            <a:ext cx="643423" cy="400498"/>
          </a:xfrm>
          <a:prstGeom prst="curvedConnector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7" idx="1"/>
          </p:cNvCxnSpPr>
          <p:nvPr/>
        </p:nvCxnSpPr>
        <p:spPr>
          <a:xfrm rot="10800000">
            <a:off x="6700838" y="2719089"/>
            <a:ext cx="695322" cy="400498"/>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0755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Conceptual Examples</a:t>
            </a:r>
          </a:p>
        </p:txBody>
      </p:sp>
      <p:sp>
        <p:nvSpPr>
          <p:cNvPr id="3" name="Content Placeholder 2"/>
          <p:cNvSpPr>
            <a:spLocks noGrp="1"/>
          </p:cNvSpPr>
          <p:nvPr>
            <p:ph idx="1"/>
          </p:nvPr>
        </p:nvSpPr>
        <p:spPr/>
        <p:txBody>
          <a:bodyPr>
            <a:normAutofit/>
          </a:bodyPr>
          <a:lstStyle/>
          <a:p>
            <a:r>
              <a:rPr lang="en-US" sz="2400" b="1" dirty="0">
                <a:solidFill>
                  <a:srgbClr val="0070C0"/>
                </a:solidFill>
              </a:rPr>
              <a:t>Ridge Regression: </a:t>
            </a:r>
          </a:p>
          <a:p>
            <a:pPr lvl="1"/>
            <a:r>
              <a:rPr lang="en-US" dirty="0"/>
              <a:t>Linear model, square cost, L2 regularization</a:t>
            </a:r>
          </a:p>
          <a:p>
            <a:endParaRPr lang="en-US" sz="2400" b="1" dirty="0">
              <a:solidFill>
                <a:srgbClr val="0070C0"/>
              </a:solidFill>
            </a:endParaRPr>
          </a:p>
          <a:p>
            <a:r>
              <a:rPr lang="en-US" sz="2400" b="1" dirty="0">
                <a:solidFill>
                  <a:srgbClr val="0070C0"/>
                </a:solidFill>
              </a:rPr>
              <a:t>Lasso Regression:</a:t>
            </a:r>
            <a:r>
              <a:rPr lang="en-US" sz="2400" b="1" dirty="0"/>
              <a:t> </a:t>
            </a:r>
          </a:p>
          <a:p>
            <a:pPr lvl="1"/>
            <a:r>
              <a:rPr lang="en-US" dirty="0"/>
              <a:t>Linear model, square cost, L1 regularization</a:t>
            </a:r>
          </a:p>
          <a:p>
            <a:endParaRPr lang="en-US" sz="2400" b="1" dirty="0">
              <a:solidFill>
                <a:srgbClr val="0070C0"/>
              </a:solidFill>
            </a:endParaRPr>
          </a:p>
          <a:p>
            <a:r>
              <a:rPr lang="en-US" sz="2400" b="1" dirty="0">
                <a:solidFill>
                  <a:srgbClr val="0070C0"/>
                </a:solidFill>
              </a:rPr>
              <a:t>Logistic Regression: </a:t>
            </a:r>
          </a:p>
          <a:p>
            <a:pPr lvl="1"/>
            <a:r>
              <a:rPr lang="en-US" dirty="0"/>
              <a:t>Linear model, logistic cost, L2 regularization</a:t>
            </a:r>
          </a:p>
          <a:p>
            <a:endParaRPr lang="en-US" sz="2400" dirty="0"/>
          </a:p>
          <a:p>
            <a:r>
              <a:rPr lang="en-US" sz="2400" b="1" dirty="0">
                <a:solidFill>
                  <a:srgbClr val="0070C0"/>
                </a:solidFill>
              </a:rPr>
              <a:t>Engineering</a:t>
            </a:r>
            <a:r>
              <a:rPr lang="en-US" sz="2400" dirty="0"/>
              <a:t>: Define Objective (Cost, Regularization) and Optimize (Eq. SGD).</a:t>
            </a:r>
          </a:p>
          <a:p>
            <a:endParaRPr lang="en-US" sz="2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5352" y="1708950"/>
            <a:ext cx="3889187" cy="48614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5352" y="3016251"/>
            <a:ext cx="3667123" cy="48357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7123" y="4389442"/>
            <a:ext cx="7330705" cy="480220"/>
          </a:xfrm>
          <a:prstGeom prst="rect">
            <a:avLst/>
          </a:prstGeom>
        </p:spPr>
      </p:pic>
    </p:spTree>
    <p:extLst>
      <p:ext uri="{BB962C8B-B14F-4D97-AF65-F5344CB8AC3E}">
        <p14:creationId xmlns:p14="http://schemas.microsoft.com/office/powerpoint/2010/main" val="17128539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Generalization Trade Off</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b="1" dirty="0">
                    <a:solidFill>
                      <a:srgbClr val="0070C0"/>
                    </a:solidFill>
                  </a:rPr>
                  <a:t>Objective function</a:t>
                </a:r>
                <a:r>
                  <a:rPr lang="en-US" sz="2400" dirty="0"/>
                  <a:t> is “everywhere” in machine learning models</a:t>
                </a:r>
              </a:p>
              <a:p>
                <a:endParaRPr lang="en-US" sz="2400" dirty="0"/>
              </a:p>
              <a:p>
                <a:endParaRPr lang="en-US" sz="2400" dirty="0"/>
              </a:p>
              <a:p>
                <a:endParaRPr lang="en-US" sz="2400" dirty="0"/>
              </a:p>
              <a:p>
                <a:r>
                  <a:rPr lang="en-US" sz="2400" b="1" dirty="0">
                    <a:solidFill>
                      <a:srgbClr val="C00000"/>
                    </a:solidFill>
                  </a:rPr>
                  <a:t>Why do we want to contain two component in objective function?</a:t>
                </a:r>
              </a:p>
              <a:p>
                <a:pPr lvl="1"/>
                <a:r>
                  <a:rPr lang="en-US" sz="2000" dirty="0"/>
                  <a:t>VC Dimension	: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charset="0"/>
                          </a:rPr>
                          <m:t>𝐸</m:t>
                        </m:r>
                      </m:e>
                      <m:sub>
                        <m:r>
                          <a:rPr lang="en-US" sz="2000" b="0" i="1" smtClean="0">
                            <a:latin typeface="Cambria Math" charset="0"/>
                          </a:rPr>
                          <m:t>𝑜𝑢𝑡</m:t>
                        </m:r>
                        <m:r>
                          <a:rPr lang="en-US" sz="2000" b="0" i="1" smtClean="0">
                            <a:latin typeface="Cambria Math" charset="0"/>
                          </a:rPr>
                          <m:t> </m:t>
                        </m:r>
                      </m:sub>
                    </m:sSub>
                    <m:r>
                      <a:rPr lang="en-US" sz="2000" i="1" smtClean="0">
                        <a:latin typeface="Cambria Math" charset="0"/>
                        <a:ea typeface="Cambria Math" charset="0"/>
                        <a:cs typeface="Cambria Math" charset="0"/>
                      </a:rPr>
                      <m:t>≤</m:t>
                    </m:r>
                    <m:sSub>
                      <m:sSubPr>
                        <m:ctrlPr>
                          <a:rPr lang="en-US" sz="2000" i="1" smtClean="0">
                            <a:latin typeface="Cambria Math" panose="02040503050406030204" pitchFamily="18" charset="0"/>
                            <a:ea typeface="Cambria Math" charset="0"/>
                            <a:cs typeface="Cambria Math" charset="0"/>
                          </a:rPr>
                        </m:ctrlPr>
                      </m:sSubPr>
                      <m:e>
                        <m:r>
                          <a:rPr lang="en-US" sz="2000" b="0" i="1" smtClean="0">
                            <a:latin typeface="Cambria Math" charset="0"/>
                            <a:ea typeface="Cambria Math" charset="0"/>
                            <a:cs typeface="Cambria Math" charset="0"/>
                          </a:rPr>
                          <m:t>𝐸</m:t>
                        </m:r>
                      </m:e>
                      <m:sub>
                        <m:r>
                          <a:rPr lang="en-US" sz="2000" b="0" i="1" smtClean="0">
                            <a:latin typeface="Cambria Math" charset="0"/>
                            <a:ea typeface="Cambria Math" charset="0"/>
                            <a:cs typeface="Cambria Math" charset="0"/>
                          </a:rPr>
                          <m:t>𝑖𝑛</m:t>
                        </m:r>
                      </m:sub>
                    </m:sSub>
                    <m:r>
                      <a:rPr lang="en-US"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𝜉</m:t>
                    </m:r>
                    <m:r>
                      <a:rPr lang="en-US" sz="2000" b="0" i="1" smtClean="0">
                        <a:latin typeface="Cambria Math" charset="0"/>
                        <a:ea typeface="Cambria Math" charset="0"/>
                        <a:cs typeface="Cambria Math" charset="0"/>
                      </a:rPr>
                      <m:t> </m:t>
                    </m:r>
                  </m:oMath>
                </a14:m>
                <a:r>
                  <a:rPr lang="en-US" sz="2000" dirty="0"/>
                  <a:t>(complexity penalty)</a:t>
                </a:r>
              </a:p>
              <a:p>
                <a:pPr lvl="1"/>
                <a:r>
                  <a:rPr lang="en-US" sz="2000" dirty="0"/>
                  <a:t>Bias Variance	: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charset="0"/>
                          </a:rPr>
                          <m:t>𝐸</m:t>
                        </m:r>
                      </m:e>
                      <m:sub>
                        <m:r>
                          <a:rPr lang="en-US" sz="2000" b="0" i="1" smtClean="0">
                            <a:latin typeface="Cambria Math" charset="0"/>
                          </a:rPr>
                          <m:t>𝑜𝑢𝑡</m:t>
                        </m:r>
                        <m:r>
                          <a:rPr lang="en-US" sz="2000" b="0" i="1" smtClean="0">
                            <a:latin typeface="Cambria Math" charset="0"/>
                          </a:rPr>
                          <m:t> </m:t>
                        </m:r>
                      </m:sub>
                    </m:sSub>
                    <m:r>
                      <a:rPr lang="en-US" sz="2000" i="1" smtClean="0">
                        <a:latin typeface="Cambria Math" charset="0"/>
                        <a:ea typeface="Cambria Math" charset="0"/>
                        <a:cs typeface="Cambria Math" charset="0"/>
                      </a:rPr>
                      <m:t>≈</m:t>
                    </m:r>
                    <m:r>
                      <a:rPr lang="en-US" sz="2000" i="1" smtClean="0">
                        <a:latin typeface="Cambria Math" charset="0"/>
                        <a:ea typeface="Cambria Math" charset="0"/>
                        <a:cs typeface="Cambria Math" charset="0"/>
                      </a:rPr>
                      <m:t>𝐵𝑖𝑎</m:t>
                    </m:r>
                    <m:r>
                      <a:rPr lang="en-US" sz="2000" b="0" i="1" smtClean="0">
                        <a:latin typeface="Cambria Math" charset="0"/>
                        <a:ea typeface="Cambria Math" charset="0"/>
                        <a:cs typeface="Cambria Math" charset="0"/>
                      </a:rPr>
                      <m:t>𝑠</m:t>
                    </m:r>
                    <m:r>
                      <a:rPr lang="en-US"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𝑉𝑎𝑟</m:t>
                    </m:r>
                    <m:r>
                      <a:rPr lang="en-US" sz="2000" b="0" i="0" smtClean="0">
                        <a:latin typeface="Cambria Math" charset="0"/>
                        <a:ea typeface="Cambria Math" charset="0"/>
                        <a:cs typeface="Cambria Math" charset="0"/>
                      </a:rPr>
                      <m:t> </m:t>
                    </m:r>
                  </m:oMath>
                </a14:m>
                <a:r>
                  <a:rPr lang="en-US" sz="2000" dirty="0"/>
                  <a:t>  </a:t>
                </a:r>
              </a:p>
              <a:p>
                <a:endParaRPr lang="en-US" sz="2400" b="1" dirty="0">
                  <a:solidFill>
                    <a:srgbClr val="0070C0"/>
                  </a:solidFill>
                </a:endParaRPr>
              </a:p>
              <a:p>
                <a:r>
                  <a:rPr lang="en-US" sz="2400" b="1" dirty="0">
                    <a:solidFill>
                      <a:srgbClr val="0070C0"/>
                    </a:solidFill>
                  </a:rPr>
                  <a:t>Optimizing training cost </a:t>
                </a:r>
                <a:r>
                  <a:rPr lang="en-US" sz="2400" dirty="0"/>
                  <a:t>encourage predictive models (smaller bias)</a:t>
                </a:r>
              </a:p>
              <a:p>
                <a:r>
                  <a:rPr lang="en-US" sz="2400" b="1" dirty="0">
                    <a:solidFill>
                      <a:srgbClr val="0070C0"/>
                    </a:solidFill>
                  </a:rPr>
                  <a:t>Optimizing regularization </a:t>
                </a:r>
                <a:r>
                  <a:rPr lang="en-US" sz="2400" dirty="0"/>
                  <a:t>encourage simple models (smaller variance, stable)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12" t="-1961" b="-16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4043362" y="2257424"/>
                <a:ext cx="325852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𝑂𝑏𝑗</m:t>
                      </m:r>
                      <m:d>
                        <m:dPr>
                          <m:ctrlPr>
                            <a:rPr lang="en-US" sz="2400" b="0" i="1" smtClean="0">
                              <a:latin typeface="Cambria Math" panose="02040503050406030204" pitchFamily="18" charset="0"/>
                            </a:rPr>
                          </m:ctrlPr>
                        </m:dPr>
                        <m:e>
                          <m:r>
                            <m:rPr>
                              <m:sty m:val="p"/>
                            </m:rPr>
                            <a:rPr lang="el-GR" sz="2400" b="0" i="1" smtClean="0">
                              <a:latin typeface="Cambria Math" charset="0"/>
                              <a:ea typeface="Cambria Math" charset="0"/>
                              <a:cs typeface="Cambria Math" charset="0"/>
                            </a:rPr>
                            <m:t>Θ</m:t>
                          </m:r>
                        </m:e>
                      </m:d>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𝐿</m:t>
                      </m:r>
                      <m:r>
                        <a:rPr lang="en-US" sz="2400" b="0" i="1" smtClean="0">
                          <a:latin typeface="Cambria Math" charset="0"/>
                          <a:ea typeface="Cambria Math" charset="0"/>
                          <a:cs typeface="Cambria Math" charset="0"/>
                        </a:rPr>
                        <m:t>(</m:t>
                      </m:r>
                      <m:r>
                        <m:rPr>
                          <m:sty m:val="p"/>
                        </m:rPr>
                        <a:rPr lang="el-GR" sz="2400" b="0" i="1" smtClean="0">
                          <a:latin typeface="Cambria Math" charset="0"/>
                          <a:ea typeface="Cambria Math" charset="0"/>
                          <a:cs typeface="Cambria Math" charset="0"/>
                        </a:rPr>
                        <m:t>Θ</m:t>
                      </m:r>
                      <m:r>
                        <a:rPr lang="en-US" sz="2400" b="0" i="1" smtClean="0">
                          <a:latin typeface="Cambria Math" charset="0"/>
                          <a:ea typeface="Cambria Math" charset="0"/>
                          <a:cs typeface="Cambria Math" charset="0"/>
                        </a:rPr>
                        <m:t>)+</m:t>
                      </m:r>
                      <m:r>
                        <m:rPr>
                          <m:sty m:val="p"/>
                        </m:rPr>
                        <a:rPr lang="el-GR" sz="2400" b="0" i="1" smtClean="0">
                          <a:latin typeface="Cambria Math" charset="0"/>
                          <a:ea typeface="Cambria Math" charset="0"/>
                          <a:cs typeface="Cambria Math" charset="0"/>
                        </a:rPr>
                        <m:t>Ω</m:t>
                      </m:r>
                      <m:r>
                        <a:rPr lang="en-US" sz="2400" b="0" i="1" smtClean="0">
                          <a:latin typeface="Cambria Math" charset="0"/>
                          <a:ea typeface="Cambria Math" charset="0"/>
                          <a:cs typeface="Cambria Math" charset="0"/>
                        </a:rPr>
                        <m:t>(</m:t>
                      </m:r>
                      <m:r>
                        <m:rPr>
                          <m:sty m:val="p"/>
                        </m:rPr>
                        <a:rPr lang="el-GR" sz="2400" b="0" i="1" smtClean="0">
                          <a:latin typeface="Cambria Math" charset="0"/>
                          <a:ea typeface="Cambria Math" charset="0"/>
                          <a:cs typeface="Cambria Math" charset="0"/>
                        </a:rPr>
                        <m:t>Θ</m:t>
                      </m:r>
                      <m:r>
                        <a:rPr lang="en-US" sz="2400" b="0" i="1" smtClean="0">
                          <a:latin typeface="Cambria Math" charset="0"/>
                          <a:ea typeface="Cambria Math" charset="0"/>
                          <a:cs typeface="Cambria Math" charset="0"/>
                        </a:rPr>
                        <m:t>)</m:t>
                      </m:r>
                    </m:oMath>
                  </m:oMathPara>
                </a14:m>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4043362" y="2257424"/>
                <a:ext cx="3258521" cy="461665"/>
              </a:xfrm>
              <a:prstGeom prst="rect">
                <a:avLst/>
              </a:prstGeom>
              <a:blipFill rotWithShape="0">
                <a:blip r:embed="rId3"/>
                <a:stretch>
                  <a:fillRect r="-187" b="-17105"/>
                </a:stretch>
              </a:blipFill>
            </p:spPr>
            <p:txBody>
              <a:bodyPr/>
              <a:lstStyle/>
              <a:p>
                <a:r>
                  <a:rPr lang="en-US">
                    <a:noFill/>
                  </a:rPr>
                  <a:t> </a:t>
                </a:r>
              </a:p>
            </p:txBody>
          </p:sp>
        </mc:Fallback>
      </mc:AlternateContent>
      <p:sp>
        <p:nvSpPr>
          <p:cNvPr id="5" name="Rounded Rectangle 4"/>
          <p:cNvSpPr/>
          <p:nvPr/>
        </p:nvSpPr>
        <p:spPr>
          <a:xfrm>
            <a:off x="1628775" y="2819549"/>
            <a:ext cx="3400425" cy="600075"/>
          </a:xfrm>
          <a:prstGeom prst="roundRect">
            <a:avLst>
              <a:gd name="adj" fmla="val 9524"/>
            </a:avLst>
          </a:prstGeom>
          <a:solidFill>
            <a:schemeClr val="bg1"/>
          </a:solid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Training cost</a:t>
            </a:r>
            <a:r>
              <a:rPr lang="en-US" dirty="0">
                <a:solidFill>
                  <a:schemeClr val="tx1"/>
                </a:solidFill>
              </a:rPr>
              <a:t> measures how well model </a:t>
            </a:r>
            <a:r>
              <a:rPr lang="en-US" b="1" dirty="0">
                <a:solidFill>
                  <a:srgbClr val="C00000"/>
                </a:solidFill>
              </a:rPr>
              <a:t>fit</a:t>
            </a:r>
            <a:r>
              <a:rPr lang="en-US" dirty="0">
                <a:solidFill>
                  <a:srgbClr val="C00000"/>
                </a:solidFill>
              </a:rPr>
              <a:t> </a:t>
            </a:r>
            <a:r>
              <a:rPr lang="en-US" dirty="0">
                <a:solidFill>
                  <a:schemeClr val="tx1"/>
                </a:solidFill>
              </a:rPr>
              <a:t>on training data</a:t>
            </a:r>
          </a:p>
        </p:txBody>
      </p:sp>
      <p:sp>
        <p:nvSpPr>
          <p:cNvPr id="7" name="Rounded Rectangle 6"/>
          <p:cNvSpPr/>
          <p:nvPr/>
        </p:nvSpPr>
        <p:spPr>
          <a:xfrm>
            <a:off x="7396160" y="2819549"/>
            <a:ext cx="3400425" cy="600075"/>
          </a:xfrm>
          <a:prstGeom prst="roundRect">
            <a:avLst>
              <a:gd name="adj" fmla="val 9524"/>
            </a:avLst>
          </a:prstGeom>
          <a:solidFill>
            <a:schemeClr val="bg1"/>
          </a:solid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Regularization</a:t>
            </a:r>
            <a:r>
              <a:rPr lang="en-US" dirty="0">
                <a:solidFill>
                  <a:schemeClr val="tx1"/>
                </a:solidFill>
              </a:rPr>
              <a:t> measures </a:t>
            </a:r>
            <a:r>
              <a:rPr lang="en-US" b="1" dirty="0">
                <a:solidFill>
                  <a:srgbClr val="C00000"/>
                </a:solidFill>
              </a:rPr>
              <a:t>complexity</a:t>
            </a:r>
            <a:r>
              <a:rPr lang="en-US" dirty="0">
                <a:solidFill>
                  <a:srgbClr val="C00000"/>
                </a:solidFill>
              </a:rPr>
              <a:t> </a:t>
            </a:r>
            <a:r>
              <a:rPr lang="en-US" dirty="0">
                <a:solidFill>
                  <a:schemeClr val="tx1"/>
                </a:solidFill>
              </a:rPr>
              <a:t>of the models</a:t>
            </a:r>
          </a:p>
        </p:txBody>
      </p:sp>
      <p:cxnSp>
        <p:nvCxnSpPr>
          <p:cNvPr id="9" name="Curved Connector 8"/>
          <p:cNvCxnSpPr>
            <a:stCxn id="5" idx="3"/>
            <a:endCxn id="4" idx="2"/>
          </p:cNvCxnSpPr>
          <p:nvPr/>
        </p:nvCxnSpPr>
        <p:spPr>
          <a:xfrm flipV="1">
            <a:off x="5029200" y="2719089"/>
            <a:ext cx="643423" cy="400498"/>
          </a:xfrm>
          <a:prstGeom prst="curvedConnector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7" idx="1"/>
          </p:cNvCxnSpPr>
          <p:nvPr/>
        </p:nvCxnSpPr>
        <p:spPr>
          <a:xfrm rot="10800000">
            <a:off x="6700838" y="2719089"/>
            <a:ext cx="695322" cy="400498"/>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9116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VC and Bias-Variance Trade Off</a:t>
            </a:r>
            <a:endParaRPr dirty="0"/>
          </a:p>
        </p:txBody>
      </p:sp>
      <mc:AlternateContent xmlns:mc="http://schemas.openxmlformats.org/markup-compatibility/2006" xmlns:a14="http://schemas.microsoft.com/office/drawing/2010/main">
        <mc:Choice Requires="a14">
          <p:sp>
            <p:nvSpPr>
              <p:cNvPr id="4" name="TextBox 3"/>
              <p:cNvSpPr txBox="1"/>
              <p:nvPr/>
            </p:nvSpPr>
            <p:spPr>
              <a:xfrm>
                <a:off x="1812747" y="5607272"/>
                <a:ext cx="3214278" cy="400110"/>
              </a:xfrm>
              <a:prstGeom prst="rect">
                <a:avLst/>
              </a:prstGeom>
              <a:noFill/>
            </p:spPr>
            <p:txBody>
              <a:bodyPr wrap="none" rtlCol="0">
                <a:spAutoFit/>
              </a:bodyPr>
              <a:lstStyle/>
              <a:p>
                <a:r>
                  <a:rPr lang="en-US" sz="2000" b="1" dirty="0"/>
                  <a:t>VC Analysis  </a:t>
                </a:r>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charset="0"/>
                          </a:rPr>
                          <m:t>𝐸</m:t>
                        </m:r>
                      </m:e>
                      <m:sub>
                        <m:r>
                          <a:rPr lang="en-US" sz="2000" b="0" i="1" smtClean="0">
                            <a:latin typeface="Cambria Math" charset="0"/>
                          </a:rPr>
                          <m:t>𝑜𝑢𝑡</m:t>
                        </m:r>
                      </m:sub>
                    </m:sSub>
                    <m:r>
                      <a:rPr lang="en-US" sz="2000" b="0" i="1" smtClean="0">
                        <a:latin typeface="Cambria Math" charset="0"/>
                        <a:ea typeface="Cambria Math" charset="0"/>
                        <a:cs typeface="Cambria Math" charset="0"/>
                      </a:rPr>
                      <m:t>≈</m:t>
                    </m:r>
                    <m:sSub>
                      <m:sSubPr>
                        <m:ctrlPr>
                          <a:rPr lang="en-US" sz="2000" i="1" smtClean="0">
                            <a:latin typeface="Cambria Math" panose="02040503050406030204" pitchFamily="18" charset="0"/>
                            <a:ea typeface="Cambria Math" charset="0"/>
                            <a:cs typeface="Cambria Math" charset="0"/>
                          </a:rPr>
                        </m:ctrlPr>
                      </m:sSubPr>
                      <m:e>
                        <m:r>
                          <a:rPr lang="en-US" sz="2000" b="0" i="1" smtClean="0">
                            <a:latin typeface="Cambria Math" charset="0"/>
                            <a:ea typeface="Cambria Math" charset="0"/>
                            <a:cs typeface="Cambria Math" charset="0"/>
                          </a:rPr>
                          <m:t>𝐸</m:t>
                        </m:r>
                      </m:e>
                      <m:sub>
                        <m:r>
                          <a:rPr lang="en-US" sz="2000" b="0" i="1" smtClean="0">
                            <a:latin typeface="Cambria Math" charset="0"/>
                            <a:ea typeface="Cambria Math" charset="0"/>
                            <a:cs typeface="Cambria Math" charset="0"/>
                          </a:rPr>
                          <m:t>𝑖𝑛</m:t>
                        </m:r>
                      </m:sub>
                    </m:sSub>
                    <m:r>
                      <a:rPr lang="en-US"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𝛺</m:t>
                    </m:r>
                  </m:oMath>
                </a14:m>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1812747" y="5607272"/>
                <a:ext cx="3214278" cy="400110"/>
              </a:xfrm>
              <a:prstGeom prst="rect">
                <a:avLst/>
              </a:prstGeom>
              <a:blipFill rotWithShape="0">
                <a:blip r:embed="rId2"/>
                <a:stretch>
                  <a:fillRect l="-1894" t="-9231" b="-27692"/>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088" y="1700878"/>
            <a:ext cx="10058400" cy="3875110"/>
          </a:xfrm>
          <a:prstGeom prst="rect">
            <a:avLst/>
          </a:prstGeom>
          <a:ln>
            <a:solidFill>
              <a:schemeClr val="tx1"/>
            </a:solidFill>
          </a:ln>
        </p:spPr>
      </p:pic>
      <mc:AlternateContent xmlns:mc="http://schemas.openxmlformats.org/markup-compatibility/2006" xmlns:a14="http://schemas.microsoft.com/office/drawing/2010/main">
        <mc:Choice Requires="a14">
          <p:sp>
            <p:nvSpPr>
              <p:cNvPr id="7" name="TextBox 6"/>
              <p:cNvSpPr txBox="1"/>
              <p:nvPr/>
            </p:nvSpPr>
            <p:spPr>
              <a:xfrm>
                <a:off x="7306131" y="5607272"/>
                <a:ext cx="3833357" cy="400110"/>
              </a:xfrm>
              <a:prstGeom prst="rect">
                <a:avLst/>
              </a:prstGeom>
              <a:noFill/>
            </p:spPr>
            <p:txBody>
              <a:bodyPr wrap="none" rtlCol="0">
                <a:spAutoFit/>
              </a:bodyPr>
              <a:lstStyle/>
              <a:p>
                <a:r>
                  <a:rPr lang="en-US" sz="2000" b="1" dirty="0"/>
                  <a:t>Bias Variance  </a:t>
                </a:r>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charset="0"/>
                          </a:rPr>
                          <m:t>𝐸</m:t>
                        </m:r>
                      </m:e>
                      <m:sub>
                        <m:r>
                          <a:rPr lang="en-US" sz="2000" b="0" i="1" smtClean="0">
                            <a:latin typeface="Cambria Math" charset="0"/>
                          </a:rPr>
                          <m:t>𝑜𝑢𝑡</m:t>
                        </m:r>
                      </m:sub>
                    </m:sSub>
                    <m:r>
                      <a:rPr lang="en-US"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𝐵𝑖𝑎𝑠</m:t>
                    </m:r>
                    <m:r>
                      <a:rPr lang="en-US"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𝑉𝑎𝑟</m:t>
                    </m:r>
                  </m:oMath>
                </a14:m>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7306131" y="5607272"/>
                <a:ext cx="3833357" cy="400110"/>
              </a:xfrm>
              <a:prstGeom prst="rect">
                <a:avLst/>
              </a:prstGeom>
              <a:blipFill rotWithShape="0">
                <a:blip r:embed="rId4"/>
                <a:stretch>
                  <a:fillRect l="-1752" t="-9231" b="-27692"/>
                </a:stretch>
              </a:blipFill>
            </p:spPr>
            <p:txBody>
              <a:bodyPr/>
              <a:lstStyle/>
              <a:p>
                <a:r>
                  <a:rPr lang="en-US">
                    <a:noFill/>
                  </a:rPr>
                  <a:t> </a:t>
                </a:r>
              </a:p>
            </p:txBody>
          </p:sp>
        </mc:Fallback>
      </mc:AlternateContent>
    </p:spTree>
    <p:extLst>
      <p:ext uri="{BB962C8B-B14F-4D97-AF65-F5344CB8AC3E}">
        <p14:creationId xmlns:p14="http://schemas.microsoft.com/office/powerpoint/2010/main" val="17914416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1622</TotalTime>
  <Words>2052</Words>
  <Application>Microsoft Macintosh PowerPoint</Application>
  <PresentationFormat>Widescreen</PresentationFormat>
  <Paragraphs>327</Paragraphs>
  <Slides>37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Calibri</vt:lpstr>
      <vt:lpstr>Calibri Light</vt:lpstr>
      <vt:lpstr>Cambria Math</vt:lpstr>
      <vt:lpstr>Courier New</vt:lpstr>
      <vt:lpstr>Wingdings</vt:lpstr>
      <vt:lpstr>Office Theme</vt:lpstr>
      <vt:lpstr>XGBoost Explained (eXtreme Gradient Boosting)</vt:lpstr>
      <vt:lpstr>What is XGBoost</vt:lpstr>
      <vt:lpstr>Key Concepts</vt:lpstr>
      <vt:lpstr>Supervised Learning Problem</vt:lpstr>
      <vt:lpstr>Error Measure vs Objective Function</vt:lpstr>
      <vt:lpstr>Objective Function</vt:lpstr>
      <vt:lpstr>Conceptual Examples</vt:lpstr>
      <vt:lpstr>Generalization Trade Off</vt:lpstr>
      <vt:lpstr>VC and Bias-Variance Trade Off</vt:lpstr>
      <vt:lpstr>Key Concepts</vt:lpstr>
      <vt:lpstr>Decision Tree</vt:lpstr>
      <vt:lpstr>CART</vt:lpstr>
      <vt:lpstr>CART Ensemble Model</vt:lpstr>
      <vt:lpstr>Objective Function Formulation</vt:lpstr>
      <vt:lpstr>Complexity of CART Ensemble</vt:lpstr>
      <vt:lpstr>Key Concepts</vt:lpstr>
      <vt:lpstr>So How Do We Learn?</vt:lpstr>
      <vt:lpstr>Additive Training (Boosting)</vt:lpstr>
      <vt:lpstr>Taylor Expansion for Approximation</vt:lpstr>
      <vt:lpstr>New Objective Function</vt:lpstr>
      <vt:lpstr>Refine Definition of the Tree</vt:lpstr>
      <vt:lpstr>The Structure Score</vt:lpstr>
      <vt:lpstr>The Structure Score Calculation</vt:lpstr>
      <vt:lpstr>Exact Greedy Algorithm </vt:lpstr>
      <vt:lpstr>Searching and Greedy Algorithms</vt:lpstr>
      <vt:lpstr>Split Finding Algorithm</vt:lpstr>
      <vt:lpstr>Exact Greedy Algorithm</vt:lpstr>
      <vt:lpstr>Sparsity-Aware Split Finding</vt:lpstr>
      <vt:lpstr>Pruning and Regularization</vt:lpstr>
      <vt:lpstr>Categorical Variables and Time Series Data</vt:lpstr>
      <vt:lpstr>Recap: Boosted Tree Algorithm</vt:lpstr>
      <vt:lpstr>Key Concepts</vt:lpstr>
      <vt:lpstr>Recall: XGBoost Parameters</vt:lpstr>
      <vt:lpstr>Limitation of XGBoost</vt:lpstr>
      <vt:lpstr>Summary</vt:lpstr>
      <vt:lpstr>Home Work</vt:lpstr>
      <vt:lpstr>Reference and Further Reading*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XGBoost (eXtreme Gradient Boosting) Principles and Practices</dc:title>
  <dc:creator>Microsoft Office User</dc:creator>
  <cp:lastModifiedBy>Risman Adnan</cp:lastModifiedBy>
  <cp:revision>77</cp:revision>
  <cp:lastPrinted>2019-05-04T14:07:11Z</cp:lastPrinted>
  <dcterms:created xsi:type="dcterms:W3CDTF">2019-05-04T12:27:41Z</dcterms:created>
  <dcterms:modified xsi:type="dcterms:W3CDTF">2021-10-28T23:01:42Z</dcterms:modified>
</cp:coreProperties>
</file>